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3" r:id="rId23"/>
    <p:sldId id="284" r:id="rId24"/>
    <p:sldId id="286" r:id="rId25"/>
    <p:sldId id="290" r:id="rId26"/>
    <p:sldId id="293" r:id="rId27"/>
    <p:sldId id="294" r:id="rId28"/>
    <p:sldId id="291" r:id="rId29"/>
    <p:sldId id="292" r:id="rId30"/>
    <p:sldId id="295" r:id="rId31"/>
    <p:sldId id="297" r:id="rId32"/>
    <p:sldId id="29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0FE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2" autoAdjust="0"/>
    <p:restoredTop sz="94645" autoAdjust="0"/>
  </p:normalViewPr>
  <p:slideViewPr>
    <p:cSldViewPr snapToGrid="0">
      <p:cViewPr>
        <p:scale>
          <a:sx n="66" d="100"/>
          <a:sy n="66" d="100"/>
        </p:scale>
        <p:origin x="1320" y="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8BDE0-E3EB-4385-9C3D-FD26E6575C86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9A59D-9E4E-4491-B4C1-E8A5831EB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11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9A59D-9E4E-4491-B4C1-E8A5831EB3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5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9A59D-9E4E-4491-B4C1-E8A5831EB3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6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9A59D-9E4E-4491-B4C1-E8A5831EB3E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1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48166778-2129-DD4F-5704-3B707D631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903" y="2551023"/>
            <a:ext cx="10163855" cy="918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55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DA97A-2EBE-F77E-E2F9-0CCE23AA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72C0-97AC-44A8-BA93-817872E8475F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F07DC4-FFD4-A6C9-8408-D35859C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46F23-9873-2E55-BF97-02540EA4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6DE8C0-3EAC-80E2-63AC-B4B5F8586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65927"/>
            <a:ext cx="8662542" cy="13895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95BE51-90B7-A88B-AFED-2920B75AF3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" y="2591779"/>
            <a:ext cx="9010669" cy="10546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1B9B4A-B723-3F60-C8B0-7C9736E91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37" y="204260"/>
            <a:ext cx="5849564" cy="701221"/>
          </a:xfrm>
        </p:spPr>
        <p:txBody>
          <a:bodyPr anchor="b">
            <a:normAutofit/>
          </a:bodyPr>
          <a:lstStyle>
            <a:lvl1pPr algn="l">
              <a:defRPr sz="3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302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98CC-1974-627C-0BAB-2DF50B81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E0F97-9B92-FE7A-FCC0-26B279E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4892690"/>
          </a:xfrm>
          <a:prstGeom prst="rect">
            <a:avLst/>
          </a:prstGeom>
        </p:spPr>
        <p:txBody>
          <a:bodyPr/>
          <a:lstStyle>
            <a:lvl1pPr marL="228600" indent="0">
              <a:lnSpc>
                <a:spcPct val="100000"/>
              </a:lnSpc>
              <a:buFont typeface="Wingdings" panose="05000000000000000000" pitchFamily="2" charset="2"/>
              <a:buChar char="n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60006B-2F74-E183-C4A2-089B6823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AE3F8C-C83D-F974-64C8-7626189B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BFFE2-10B1-BDAA-ADC1-E08F9E1C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7588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12830-3A47-DCB6-AFFA-766CB983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numCol="1" anchor="ctr"/>
          <a:lstStyle>
            <a:lvl1pPr algn="ctr">
              <a:defRPr sz="6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84C5FC-916D-4BEF-5751-F312B240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05691"/>
            <a:ext cx="10515600" cy="11839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428C5-A0FE-705B-8649-6ED23248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15F9-7150-47E2-91CA-0EA818216EE7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81477-FDDB-42B8-0814-FB1D9818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B9ACFF-82A4-0525-E735-9863EDD0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176052-DE01-FEE3-D057-1B5CDF3EA643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40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356E1-6FD1-E945-186A-81F92B30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6849C-18DD-0596-7DFD-909E32D0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8202D-1202-5936-C6E6-567C021F4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1427"/>
            <a:ext cx="5181600" cy="488553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C88A7D-8525-4734-B7E2-AC78156A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56A5-9800-4E45-86A7-4192BC417478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C8C92B-E2CF-A2C9-0E12-461EAE67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0842FE-855E-483D-B499-2C77B3FA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85654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D9151-C6F5-8349-A3FD-FC1A2F5A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158" y="365126"/>
            <a:ext cx="6939110" cy="92630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8D58A7-45A0-A3BD-788A-9D56AB6C0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110" y="1457429"/>
            <a:ext cx="5157787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7B27C-0AE7-5086-7F4A-F91DE4B1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110" y="2145156"/>
            <a:ext cx="5157787" cy="3986958"/>
          </a:xfrm>
          <a:prstGeom prst="rect">
            <a:avLst/>
          </a:prstGeom>
        </p:spPr>
        <p:txBody>
          <a:bodyPr/>
          <a:lstStyle>
            <a:lvl1pPr indent="0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1EE2FD-C809-0CF6-31D6-D7DB1B4C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2522" y="1457429"/>
            <a:ext cx="5183188" cy="638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A4476-B234-F1E1-3B5C-1DF034938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2522" y="2145156"/>
            <a:ext cx="5183188" cy="39869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0">
              <a:lnSpc>
                <a:spcPct val="10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53C071-8BBC-86CF-B621-BAC7438D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290B-EED0-40F0-B514-CF0443683CCF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C533FF-4204-1F44-78F2-569E845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EA32E8-4E6D-9A14-4FEC-E484A90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5644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07000-0779-2217-294A-4AB70025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8171A0-6490-F112-7BCB-A302BB0F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842-B43A-44DA-A2E5-A22A14B23C77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8E488-BF73-13FF-4E35-21679188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CB88A6-43E8-B250-753B-C373B944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48510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8C543-9840-AA2C-5233-85A2EB2F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52425"/>
            <a:ext cx="3932237" cy="1213421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569BF-DA81-1C60-34ED-C9548C44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52425"/>
            <a:ext cx="6172200" cy="4608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720000">
              <a:lnSpc>
                <a:spcPct val="100000"/>
              </a:lnSpc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720000">
              <a:lnSpc>
                <a:spcPct val="10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indent="720000">
              <a:lnSpc>
                <a:spcPct val="10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AFCB69-10E0-90E9-BDEC-67FD7072C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0852"/>
            <a:ext cx="3932237" cy="3338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950D5-278A-3825-FB54-33C864D8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19E4-BEB2-473D-994E-6001D1F8DC5F}" type="datetime1">
              <a:rPr lang="zh-CN" altLang="en-US" smtClean="0"/>
              <a:t>2022/12/5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FEDDF1-C28C-A4D4-AB01-A3ECA3F5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D43F62-DD1D-9837-A141-6012F07A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7CDB6E8-8811-9426-7A89-59FFF3B31F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039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BECCE-063B-59BB-C856-E4F0229C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1239423"/>
            <a:ext cx="3991750" cy="1182003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6B6E0C-17A1-7310-1832-CF3989EF4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39423"/>
            <a:ext cx="6172200" cy="4621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5621D9-0E67-05A5-74C2-DF57C3167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1513"/>
            <a:ext cx="3988575" cy="340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7C632-61B6-03FB-EC97-DD7FC1F5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6C49A53-E8FF-47A9-BA15-E17E71797C0D}" type="datetime1">
              <a:rPr lang="zh-CN" altLang="en-US" smtClean="0"/>
              <a:pPr/>
              <a:t>2022/12/5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2079FB-C6ED-0CD4-5D99-FB98E092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BA40E2-D81A-251A-2554-967D5FC9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t>‹#›</a:t>
            </a:fld>
            <a:r>
              <a:rPr lang="zh-CN" altLang="en-US" dirty="0"/>
              <a:t>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2E57B2-A8E0-1C9C-FA26-4619E652B991}"/>
              </a:ext>
            </a:extLst>
          </p:cNvPr>
          <p:cNvSpPr txBox="1">
            <a:spLocks/>
          </p:cNvSpPr>
          <p:nvPr userDrawn="1"/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4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736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AF49BBE-2799-D4E2-9CCB-9F90248E870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" y="271703"/>
            <a:ext cx="9010669" cy="10546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99F652-CBB7-43F1-D19F-61AD3DF6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318" y="530462"/>
            <a:ext cx="7811011" cy="537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B9558-8E74-3F9B-C281-19333038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09" y="1595940"/>
            <a:ext cx="110793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D3F28-0A49-115D-FE47-5FDC02A4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31D6597-CFD3-4563-B650-641F6D561F86}" type="datetime1">
              <a:rPr lang="zh-CN" altLang="en-US" smtClean="0"/>
              <a:t>2022/12/5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19315-552A-CB29-9B68-1B7901BE9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212E2-A32F-2606-B190-DB24D9BE9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第</a:t>
            </a:r>
            <a:fld id="{216A90C7-AC74-4333-8187-77F998D26D04}" type="slidenum">
              <a:rPr lang="zh-CN" altLang="en-US" smtClean="0"/>
              <a:pPr/>
              <a:t>‹#›</a:t>
            </a:fld>
            <a:r>
              <a:rPr lang="zh-CN" altLang="en-US" dirty="0"/>
              <a:t>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7075DC-9032-71C3-97B9-2B8BBB940B8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48" y="240354"/>
            <a:ext cx="2671039" cy="6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4">
              <a:lumMod val="50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120EC2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>
            <a:lumMod val="50000"/>
          </a:schemeClr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Ø"/>
        <a:defRPr sz="2800" b="1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2FEE12-1A5B-6AAC-50C3-B366DF4B1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C2F91-EAD1-03F2-CF46-9EBD8A5E4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4000" dirty="0"/>
              <a:t>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0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A773-F102-7E59-89F7-31470E40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8F815-4B4B-0B15-AC0F-5B1188FC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启动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后，将进入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集成环境。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AD5155-664E-B73F-1D9D-6516D5DB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6F8DB-F0D3-E5BA-6EC6-722EED51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F958B-8396-37AD-1260-2B452BF6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32F2FC-588A-53B7-F6B5-C2CCC7AF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95" y="1909470"/>
            <a:ext cx="6804197" cy="44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2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9C642-FEC3-4C8B-DA61-A814AF22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92700-708C-5644-69EB-FBEDCBBB9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的退出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要退出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系统，也有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种常见方法：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742950">
              <a:buNone/>
            </a:pP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）在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命令窗口输入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exit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或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quit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命令；</a:t>
            </a:r>
            <a:endParaRPr lang="en-US" altLang="zh-CN" dirty="0">
              <a:sym typeface="+mn-ea"/>
            </a:endParaRPr>
          </a:p>
          <a:p>
            <a:pPr marL="742950">
              <a:buNone/>
            </a:pP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   2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）单击</a:t>
            </a:r>
            <a:r>
              <a:rPr lang="en-US" altLang="zh-CN" sz="2800" dirty="0">
                <a:latin typeface="Times New Roman" panose="02020603050405020304" pitchFamily="18" charset="0"/>
                <a:sym typeface="+mn-ea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主窗口的“关闭”按钮。</a:t>
            </a: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37FB90-EC71-ACEE-616E-3AF0519D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3D316-8BF9-CC56-57A5-3E44474C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3345E-39A6-B20A-47C9-3D1A9C9B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11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27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3A55D-9C53-5AF3-A752-54DCCBA2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93013-4333-D9C4-FA2A-DAAC10395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26" y="1463660"/>
            <a:ext cx="4188529" cy="4892690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操作界面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主窗口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主窗口是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的主要工作界面。MATLAB主窗口除了嵌入一些功能窗口外，主要包括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功能区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快速访问工具栏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当前文件夹工具栏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F17568-1292-B0BB-1DE4-D861EE03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FB41D-C969-FC1C-C148-C82AFA35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A84D9-F4DF-2917-70BA-1F31264A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12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FBC793-76AD-CF74-E88C-7A0FB1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81" y="1485136"/>
            <a:ext cx="7469005" cy="4849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3B435E-16B2-8880-04E0-E5C885830411}"/>
              </a:ext>
            </a:extLst>
          </p:cNvPr>
          <p:cNvSpPr/>
          <p:nvPr/>
        </p:nvSpPr>
        <p:spPr>
          <a:xfrm>
            <a:off x="4613355" y="3271622"/>
            <a:ext cx="1631216" cy="3023494"/>
          </a:xfrm>
          <a:prstGeom prst="rect">
            <a:avLst/>
          </a:prstGeom>
          <a:noFill/>
          <a:ln w="57150">
            <a:solidFill>
              <a:srgbClr val="0A1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8BC21E-2CB9-C974-62F5-E19064CA32C6}"/>
              </a:ext>
            </a:extLst>
          </p:cNvPr>
          <p:cNvSpPr/>
          <p:nvPr/>
        </p:nvSpPr>
        <p:spPr>
          <a:xfrm>
            <a:off x="4575882" y="1781175"/>
            <a:ext cx="7435144" cy="309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35396D-DEEC-5934-2E25-260D58116F0D}"/>
              </a:ext>
            </a:extLst>
          </p:cNvPr>
          <p:cNvSpPr/>
          <p:nvPr/>
        </p:nvSpPr>
        <p:spPr>
          <a:xfrm>
            <a:off x="4575881" y="2112214"/>
            <a:ext cx="7469005" cy="94803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41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E31A5-DBD6-EBD0-D5A9-4C7BB1C3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3B8C-5DBE-12BD-8185-9EFC9CDD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4533153" cy="489269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MATLAB</a:t>
            </a:r>
            <a:r>
              <a:rPr lang="zh-CN" altLang="en-US" dirty="0"/>
              <a:t>功能区</a:t>
            </a:r>
            <a:endParaRPr lang="en-US" altLang="zh-CN" dirty="0"/>
          </a:p>
          <a:p>
            <a:pPr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功能区提供了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个选项卡，分别为主页、绘图和应用程序。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 “主页”选项卡：包括“文件”、“变量”、“代码”、“</a:t>
            </a:r>
            <a:r>
              <a:rPr lang="en-US" altLang="zh-CN" sz="2800" dirty="0">
                <a:latin typeface="Times New Roman" panose="02020603050405020304" pitchFamily="18" charset="0"/>
              </a:rPr>
              <a:t>SIMULINK”</a:t>
            </a:r>
            <a:r>
              <a:rPr lang="zh-CN" altLang="en-US" sz="2800" dirty="0">
                <a:latin typeface="Times New Roman" panose="02020603050405020304" pitchFamily="18" charset="0"/>
              </a:rPr>
              <a:t>、“环境”和“资源”命令组；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“绘图”选项卡：提供用于绘制图形的命令；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）“应用程序”选项卡：提供了多类应用工具。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7F2F0-BDA0-33AF-CDCE-E2AACBB7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2156D-A72A-9344-8758-63C0554A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8BA25-3E4F-36E8-0C3F-1BEC78F4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13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077338-1C11-B161-3444-37DD581F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82" y="1542206"/>
            <a:ext cx="6769930" cy="1109516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8ACBCA6-4A32-4986-3CFA-E09B6360A39F}"/>
              </a:ext>
            </a:extLst>
          </p:cNvPr>
          <p:cNvCxnSpPr/>
          <p:nvPr/>
        </p:nvCxnSpPr>
        <p:spPr>
          <a:xfrm>
            <a:off x="5261247" y="1796636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40E2BC-A619-7940-131D-2805D8F26CA8}"/>
              </a:ext>
            </a:extLst>
          </p:cNvPr>
          <p:cNvCxnSpPr/>
          <p:nvPr/>
        </p:nvCxnSpPr>
        <p:spPr>
          <a:xfrm>
            <a:off x="6096000" y="2651722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807072-D5AD-FEC9-4729-D0C2984DFA78}"/>
              </a:ext>
            </a:extLst>
          </p:cNvPr>
          <p:cNvCxnSpPr/>
          <p:nvPr/>
        </p:nvCxnSpPr>
        <p:spPr>
          <a:xfrm>
            <a:off x="8187480" y="2651722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B362B64-93F9-AE7A-7F6D-84EADA0295EE}"/>
              </a:ext>
            </a:extLst>
          </p:cNvPr>
          <p:cNvCxnSpPr>
            <a:cxnSpLocks/>
          </p:cNvCxnSpPr>
          <p:nvPr/>
        </p:nvCxnSpPr>
        <p:spPr>
          <a:xfrm>
            <a:off x="9304058" y="2358409"/>
            <a:ext cx="3086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0E71A3-C31A-C415-1545-7836DE150C9E}"/>
              </a:ext>
            </a:extLst>
          </p:cNvPr>
          <p:cNvCxnSpPr>
            <a:cxnSpLocks/>
          </p:cNvCxnSpPr>
          <p:nvPr/>
        </p:nvCxnSpPr>
        <p:spPr>
          <a:xfrm>
            <a:off x="9673571" y="2358409"/>
            <a:ext cx="1106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138D4733-12ED-2DB3-A549-C1A3A97FF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82" y="3299218"/>
            <a:ext cx="6769930" cy="1147205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DB3CAD6-AC66-817B-50D2-6148337145B7}"/>
              </a:ext>
            </a:extLst>
          </p:cNvPr>
          <p:cNvCxnSpPr/>
          <p:nvPr/>
        </p:nvCxnSpPr>
        <p:spPr>
          <a:xfrm>
            <a:off x="5965044" y="3553831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2ADDE60-8D11-BD1A-18CF-F89B6C71F41D}"/>
              </a:ext>
            </a:extLst>
          </p:cNvPr>
          <p:cNvCxnSpPr/>
          <p:nvPr/>
        </p:nvCxnSpPr>
        <p:spPr>
          <a:xfrm>
            <a:off x="6967514" y="4262223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357CAA8-89EA-F077-6C21-8C748011C918}"/>
              </a:ext>
            </a:extLst>
          </p:cNvPr>
          <p:cNvCxnSpPr/>
          <p:nvPr/>
        </p:nvCxnSpPr>
        <p:spPr>
          <a:xfrm>
            <a:off x="8842093" y="4449869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46BEA68-C8DC-A69E-8B5D-3A7338CE2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182" y="5082230"/>
            <a:ext cx="6769930" cy="1141633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336F97C-65E2-5267-A0A3-E7D9E1D47D1C}"/>
              </a:ext>
            </a:extLst>
          </p:cNvPr>
          <p:cNvCxnSpPr/>
          <p:nvPr/>
        </p:nvCxnSpPr>
        <p:spPr>
          <a:xfrm>
            <a:off x="6636676" y="5342042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98670F9-8CDA-6D7D-5841-E533A5FBDEF2}"/>
              </a:ext>
            </a:extLst>
          </p:cNvPr>
          <p:cNvCxnSpPr/>
          <p:nvPr/>
        </p:nvCxnSpPr>
        <p:spPr>
          <a:xfrm>
            <a:off x="8113961" y="5926369"/>
            <a:ext cx="482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C8CF134-A533-3271-BE87-DF6BD954F867}"/>
              </a:ext>
            </a:extLst>
          </p:cNvPr>
          <p:cNvCxnSpPr>
            <a:cxnSpLocks/>
          </p:cNvCxnSpPr>
          <p:nvPr/>
        </p:nvCxnSpPr>
        <p:spPr>
          <a:xfrm>
            <a:off x="10444379" y="6019034"/>
            <a:ext cx="6295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3BD712F-8E8D-54A8-55BD-0AF80C9A89A1}"/>
              </a:ext>
            </a:extLst>
          </p:cNvPr>
          <p:cNvSpPr/>
          <p:nvPr/>
        </p:nvSpPr>
        <p:spPr>
          <a:xfrm>
            <a:off x="5063662" y="1452013"/>
            <a:ext cx="6915437" cy="4806344"/>
          </a:xfrm>
          <a:prstGeom prst="rect">
            <a:avLst/>
          </a:prstGeom>
          <a:noFill/>
          <a:ln w="57150">
            <a:solidFill>
              <a:srgbClr val="0A1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67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23168-E47F-7A50-DE52-EFAD6265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0D282-AC0C-BA60-BAA2-12BD1467D33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dirty="0"/>
              <a:t>快速访问工具栏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在选项卡右边的是快速访问工具栏，其中包含了一些常用的操作按钮；功能区下方是</a:t>
            </a:r>
            <a:r>
              <a:rPr lang="zh-CN" altLang="en-US" dirty="0">
                <a:solidFill>
                  <a:srgbClr val="0A10FE"/>
                </a:solidFill>
              </a:rPr>
              <a:t>当前文件夹工具栏</a:t>
            </a:r>
            <a:r>
              <a:rPr lang="zh-CN" altLang="en-US" dirty="0"/>
              <a:t>，通过它可以很方便地实现文件夹的操作。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5E99F-1ABB-2029-2B0C-565A1D2B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ADB7A-3FB9-067C-6EA3-2BE1B6DD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1B66A1-B4BC-2F90-E564-AFBA6889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CF5013-2D62-1697-173F-F1F918A2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5" y="3310917"/>
            <a:ext cx="11006496" cy="28085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52938C-9997-3040-01EA-532192148E4B}"/>
              </a:ext>
            </a:extLst>
          </p:cNvPr>
          <p:cNvSpPr/>
          <p:nvPr/>
        </p:nvSpPr>
        <p:spPr>
          <a:xfrm>
            <a:off x="6078845" y="3538131"/>
            <a:ext cx="2619442" cy="381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CDEF01-893C-38A0-CF95-FA115909711F}"/>
              </a:ext>
            </a:extLst>
          </p:cNvPr>
          <p:cNvSpPr/>
          <p:nvPr/>
        </p:nvSpPr>
        <p:spPr>
          <a:xfrm>
            <a:off x="654995" y="5156328"/>
            <a:ext cx="2281194" cy="546802"/>
          </a:xfrm>
          <a:prstGeom prst="rect">
            <a:avLst/>
          </a:prstGeom>
          <a:noFill/>
          <a:ln w="57150">
            <a:solidFill>
              <a:srgbClr val="0A1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0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8FEFF-D5FF-4822-F786-48636643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848B3-AE68-1144-96EC-0A7A203A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29"/>
            <a:ext cx="6343573" cy="512091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命令窗口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dirty="0"/>
              <a:t>命令行窗口用于</a:t>
            </a:r>
            <a:r>
              <a:rPr lang="zh-CN" altLang="en-US" dirty="0">
                <a:solidFill>
                  <a:srgbClr val="FF0000"/>
                </a:solidFill>
              </a:rPr>
              <a:t>输入命令</a:t>
            </a:r>
            <a:r>
              <a:rPr lang="zh-CN" altLang="en-US" dirty="0"/>
              <a:t>并显示</a:t>
            </a:r>
            <a:r>
              <a:rPr lang="zh-CN" altLang="en-US" dirty="0">
                <a:solidFill>
                  <a:srgbClr val="FF0000"/>
                </a:solidFill>
              </a:rPr>
              <a:t>除图形以外</a:t>
            </a:r>
            <a:r>
              <a:rPr lang="zh-CN" altLang="en-US" dirty="0"/>
              <a:t>的所有执行结果，它是</a:t>
            </a:r>
            <a:r>
              <a:rPr lang="en-US" altLang="zh-CN" dirty="0"/>
              <a:t>MATLAB</a:t>
            </a:r>
            <a:r>
              <a:rPr lang="zh-CN" altLang="en-US" dirty="0"/>
              <a:t>的主要交互窗口，用户的大部分操作都是在命令行窗口中完成的。</a:t>
            </a:r>
            <a:endParaRPr lang="en-US" altLang="zh-CN" dirty="0"/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命令窗口中的“</a:t>
            </a:r>
            <a:r>
              <a:rPr lang="en-US" altLang="zh-CN" sz="2800" dirty="0">
                <a:latin typeface="Times New Roman" panose="02020603050405020304" pitchFamily="18" charset="0"/>
              </a:rPr>
              <a:t>&gt;&gt;</a:t>
            </a:r>
            <a:r>
              <a:rPr lang="zh-CN" altLang="en-US" sz="2800" dirty="0">
                <a:latin typeface="Times New Roman" panose="02020603050405020304" pitchFamily="18" charset="0"/>
              </a:rPr>
              <a:t>”为命令提示符；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</a:rPr>
              <a:t>在命令提示符后键入命令并按下回车键后，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就会解释执行所输入的命令，并在命令后面给出计算结果。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6D339-0FAA-E724-D59C-ABA0684E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11EF19-071B-D470-16AF-11C4D61A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A752D-FB66-235F-F0EE-85931250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15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7ED5-8B78-2383-F0B6-4CC0EBF3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82" y="1833892"/>
            <a:ext cx="5213292" cy="375620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D4D9F9A-B9F1-E93E-B5F4-88C1688F5B92}"/>
              </a:ext>
            </a:extLst>
          </p:cNvPr>
          <p:cNvCxnSpPr>
            <a:cxnSpLocks/>
          </p:cNvCxnSpPr>
          <p:nvPr/>
        </p:nvCxnSpPr>
        <p:spPr>
          <a:xfrm>
            <a:off x="7521974" y="2715630"/>
            <a:ext cx="3354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156BF5-4F6E-B923-AAC4-81628361B6B8}"/>
              </a:ext>
            </a:extLst>
          </p:cNvPr>
          <p:cNvCxnSpPr>
            <a:cxnSpLocks/>
          </p:cNvCxnSpPr>
          <p:nvPr/>
        </p:nvCxnSpPr>
        <p:spPr>
          <a:xfrm>
            <a:off x="7521974" y="3231033"/>
            <a:ext cx="3354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EF8BE-3520-5400-230D-2141CBDC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10806-78AA-5056-0671-11039F29A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4841017" cy="4892690"/>
          </a:xfrm>
        </p:spPr>
        <p:txBody>
          <a:bodyPr/>
          <a:lstStyle/>
          <a:p>
            <a:r>
              <a:rPr lang="zh-CN" altLang="en-US" dirty="0"/>
              <a:t>命令输入</a:t>
            </a:r>
            <a:endParaRPr lang="en-US" altLang="zh-CN" dirty="0"/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一般来说，一个命令行输入一条命令，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命令行以回车结束</a:t>
            </a:r>
            <a:r>
              <a:rPr lang="zh-CN" altLang="en-US" sz="2800" dirty="0">
                <a:latin typeface="Times New Roman" panose="02020603050405020304" pitchFamily="18" charset="0"/>
              </a:rPr>
              <a:t>。但一个命令行也可以输入若干条命令，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各命令之间以逗号分隔</a:t>
            </a:r>
            <a:r>
              <a:rPr lang="zh-CN" altLang="en-US" sz="2800" dirty="0">
                <a:latin typeface="Times New Roman" panose="02020603050405020304" pitchFamily="18" charset="0"/>
              </a:rPr>
              <a:t>，若前一命令后带有分号，则逗号可以省略。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B659F-C944-8DAA-6914-ECBB0E10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BAB97-E28B-FE97-3689-867203ED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A0DF2-0B41-C619-0071-5751F377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16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28D3922-9FAF-DEE4-F2C6-543CE01A3DDF}"/>
              </a:ext>
            </a:extLst>
          </p:cNvPr>
          <p:cNvSpPr txBox="1">
            <a:spLocks/>
          </p:cNvSpPr>
          <p:nvPr/>
        </p:nvSpPr>
        <p:spPr>
          <a:xfrm>
            <a:off x="6148736" y="1397045"/>
            <a:ext cx="4841017" cy="489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dirty="0"/>
              <a:t>例如： </a:t>
            </a:r>
            <a:endParaRPr lang="en-US" altLang="zh-CN" dirty="0"/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p=15, m=35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p=15; m=35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75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DAE1A-A978-98B7-8A43-6246B641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126D1-066F-12B5-E708-86C76352A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命令行输入</a:t>
            </a:r>
            <a:endParaRPr lang="en-US" altLang="zh-CN" dirty="0"/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如果一个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命令行很长</a:t>
            </a:r>
            <a:r>
              <a:rPr lang="zh-CN" altLang="en-US" sz="2800" dirty="0">
                <a:latin typeface="Times New Roman" panose="02020603050405020304" pitchFamily="18" charset="0"/>
              </a:rPr>
              <a:t>，一个物理行之内写不下，可以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在第一个物理行之后加上</a:t>
            </a:r>
            <a:r>
              <a:rPr lang="en-US" altLang="zh-CN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个小黑点</a:t>
            </a:r>
            <a:r>
              <a:rPr lang="zh-CN" altLang="en-US" sz="2800" dirty="0">
                <a:latin typeface="Times New Roman" panose="02020603050405020304" pitchFamily="18" charset="0"/>
              </a:rPr>
              <a:t>并按下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回车键</a:t>
            </a:r>
            <a:r>
              <a:rPr lang="zh-CN" altLang="en-US" sz="2800" dirty="0">
                <a:latin typeface="Times New Roman" panose="02020603050405020304" pitchFamily="18" charset="0"/>
              </a:rPr>
              <a:t>，然后接着下一个物理行继续写命令的其他部分。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个小黑点称为续行符</a:t>
            </a:r>
            <a:r>
              <a:rPr lang="zh-CN" altLang="en-US" sz="2800" dirty="0">
                <a:latin typeface="Times New Roman" panose="02020603050405020304" pitchFamily="18" charset="0"/>
              </a:rPr>
              <a:t>，即把下面的物理行看作该行的逻辑继续。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endParaRPr lang="en-US" altLang="zh-CN" dirty="0"/>
          </a:p>
          <a:p>
            <a:pPr indent="720000">
              <a:buNone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里，有很多的控制键和方向键可用于命令行的编辑。</a:t>
            </a: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F98AA-0BC9-F644-56F0-708D8B3E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91AFD-FF82-7A64-4015-FAD337F2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B7BD1C-97CC-35EE-1EF2-3E6A5146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17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797EE5-CE08-4F3C-3115-BE8E395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99" y="3391569"/>
            <a:ext cx="5564329" cy="13013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D73154-29CD-C52E-992F-FAAF7D5E66EA}"/>
              </a:ext>
            </a:extLst>
          </p:cNvPr>
          <p:cNvCxnSpPr/>
          <p:nvPr/>
        </p:nvCxnSpPr>
        <p:spPr>
          <a:xfrm>
            <a:off x="7212578" y="4042236"/>
            <a:ext cx="4150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97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60730-1E6E-3CF2-2124-A4B88573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9B493-4ECD-6FF5-3EFD-39C2A92B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385729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当前文件夹窗口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</a:rPr>
              <a:t>什么是当前文件夹？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当前文件夹是指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运行时的工作文件夹，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只有在当前文件夹或搜索路径下的文件、函数才可以被运行或调用；</a:t>
            </a:r>
            <a:endParaRPr lang="en-US" altLang="zh-CN" dirty="0"/>
          </a:p>
          <a:p>
            <a:pPr lvl="1"/>
            <a:r>
              <a:rPr lang="zh-CN" altLang="en-US" dirty="0"/>
              <a:t>如何设置当前文件夹？</a:t>
            </a:r>
            <a:endParaRPr lang="en-US" altLang="zh-CN" dirty="0"/>
          </a:p>
          <a:p>
            <a:pPr lvl="1" indent="720000">
              <a:buNone/>
            </a:pPr>
            <a:r>
              <a:rPr lang="zh-CN" altLang="en-US" sz="2800" dirty="0"/>
              <a:t>可以通过当前文件夹工具栏中</a:t>
            </a:r>
            <a:r>
              <a:rPr lang="zh-CN" altLang="en-US" sz="2800" dirty="0">
                <a:solidFill>
                  <a:srgbClr val="FF0000"/>
                </a:solidFill>
              </a:rPr>
              <a:t>地址框</a:t>
            </a:r>
            <a:r>
              <a:rPr lang="zh-CN" altLang="en-US" sz="2800" dirty="0"/>
              <a:t>设置某文件夹为当前文件夹，也可使用</a:t>
            </a:r>
            <a:r>
              <a:rPr lang="en-US" altLang="zh-CN" sz="2800" dirty="0">
                <a:solidFill>
                  <a:srgbClr val="FF0000"/>
                </a:solidFill>
              </a:rPr>
              <a:t>cd</a:t>
            </a:r>
            <a:r>
              <a:rPr lang="zh-CN" altLang="en-US" sz="2800" dirty="0">
                <a:solidFill>
                  <a:srgbClr val="FF0000"/>
                </a:solidFill>
              </a:rPr>
              <a:t>命令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pPr lvl="1" indent="720000">
              <a:buNone/>
            </a:pPr>
            <a:r>
              <a:rPr lang="zh-CN" altLang="en-US" dirty="0"/>
              <a:t>例如：</a:t>
            </a:r>
            <a:r>
              <a:rPr lang="zh-CN" altLang="en-US" sz="2800" dirty="0"/>
              <a:t>将文件夹</a:t>
            </a:r>
            <a:r>
              <a:rPr lang="en-US" altLang="zh-CN" sz="2800" dirty="0"/>
              <a:t>e:\matlab9\work</a:t>
            </a:r>
            <a:r>
              <a:rPr lang="zh-CN" altLang="en-US" sz="2800" dirty="0"/>
              <a:t>设置为当前文件夹，可在命令行窗口输入如下命令：</a:t>
            </a:r>
            <a:endParaRPr lang="en-US" altLang="zh-CN" sz="2800" dirty="0"/>
          </a:p>
          <a:p>
            <a:pPr lvl="1" indent="720000">
              <a:buNone/>
            </a:pPr>
            <a:r>
              <a:rPr lang="en-US" altLang="zh-CN" sz="2800" dirty="0">
                <a:solidFill>
                  <a:srgbClr val="0A10FE"/>
                </a:solidFill>
              </a:rPr>
              <a:t>&gt;&gt; cd e:\matlab9\work</a:t>
            </a:r>
          </a:p>
          <a:p>
            <a:pPr lvl="1" indent="720000">
              <a:buNone/>
            </a:pPr>
            <a:endParaRPr lang="en-US" altLang="zh-CN" dirty="0">
              <a:solidFill>
                <a:srgbClr val="0A10FE"/>
              </a:solidFill>
            </a:endParaRPr>
          </a:p>
          <a:p>
            <a:pPr lvl="1" indent="720000">
              <a:buNone/>
            </a:pPr>
            <a:endParaRPr lang="en-US" altLang="zh-CN" sz="2800" dirty="0">
              <a:solidFill>
                <a:srgbClr val="0A10FE"/>
              </a:solidFill>
            </a:endParaRPr>
          </a:p>
          <a:p>
            <a:pPr lvl="1" indent="720000">
              <a:buNone/>
            </a:pPr>
            <a:endParaRPr lang="en-US" altLang="zh-CN" dirty="0"/>
          </a:p>
          <a:p>
            <a:pPr lvl="1" indent="720000">
              <a:buNone/>
            </a:pPr>
            <a:endParaRPr lang="en-US" altLang="zh-CN" dirty="0"/>
          </a:p>
          <a:p>
            <a:pPr lvl="1" indent="720000">
              <a:buNone/>
            </a:pPr>
            <a:endParaRPr lang="en-US" altLang="zh-CN" dirty="0"/>
          </a:p>
          <a:p>
            <a:pPr lvl="1" indent="720000">
              <a:buNone/>
            </a:pPr>
            <a:endParaRPr lang="en-US" altLang="zh-CN" dirty="0"/>
          </a:p>
          <a:p>
            <a:pPr lvl="1"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D0D4D-8278-F233-7989-C821F90F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229E9-0BCE-AFBB-FD0C-4D0173C6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AADA8-31E9-D6A7-DCA3-487EA68D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18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09253-F3DB-BA18-DFDA-04581EA2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81" y="4903515"/>
            <a:ext cx="10389727" cy="14528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EA13D9-9EC0-54F3-59A7-4A7A9E8E1F0E}"/>
              </a:ext>
            </a:extLst>
          </p:cNvPr>
          <p:cNvSpPr/>
          <p:nvPr/>
        </p:nvSpPr>
        <p:spPr>
          <a:xfrm>
            <a:off x="838200" y="5991225"/>
            <a:ext cx="10435508" cy="225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66902E-DD53-5B97-E1B2-6DA1841D5EC2}"/>
              </a:ext>
            </a:extLst>
          </p:cNvPr>
          <p:cNvCxnSpPr>
            <a:cxnSpLocks/>
          </p:cNvCxnSpPr>
          <p:nvPr/>
        </p:nvCxnSpPr>
        <p:spPr>
          <a:xfrm>
            <a:off x="6841918" y="3533536"/>
            <a:ext cx="0" cy="2457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044FE25-07B9-DD4A-1F43-970FE864FE7E}"/>
              </a:ext>
            </a:extLst>
          </p:cNvPr>
          <p:cNvSpPr/>
          <p:nvPr/>
        </p:nvSpPr>
        <p:spPr>
          <a:xfrm>
            <a:off x="6285926" y="3129178"/>
            <a:ext cx="1098199" cy="404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5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AEA2C-B0CF-8B44-31BB-3F61A357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3D107-20AA-9BDC-4B89-7A1A5585E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6420088" cy="4892690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工作区窗口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工作区也称为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工作空间</a:t>
            </a:r>
            <a:r>
              <a:rPr lang="zh-CN" altLang="en-US" sz="2800" dirty="0">
                <a:latin typeface="Times New Roman" panose="02020603050405020304" pitchFamily="18" charset="0"/>
              </a:rPr>
              <a:t>，它是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用于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存储各种变量和结果的内存空间</a:t>
            </a:r>
            <a:r>
              <a:rPr lang="zh-CN" altLang="en-US" sz="2800" dirty="0">
                <a:latin typeface="Times New Roman" panose="02020603050405020304" pitchFamily="18" charset="0"/>
              </a:rPr>
              <a:t>。在工作区窗口中，可对变量进行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观察、编辑、保存和删除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6EE0A-EE71-9269-B24F-8B135770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0C197-2993-0823-070E-4148D07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05F99-5A28-6909-8AB3-8C97F51D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19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631865-F716-7DC0-115C-D9948830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697" y="1330430"/>
            <a:ext cx="2254271" cy="48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75E1-A67A-1682-AD81-E8CDFA51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8A3D6-1ECA-63EB-8751-A70C0D95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本章要点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的发展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的主要功能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的系统环境</a:t>
            </a:r>
            <a:endParaRPr lang="en-US" altLang="zh-CN" dirty="0"/>
          </a:p>
          <a:p>
            <a:pPr lvl="1"/>
            <a:r>
              <a:rPr lang="en-US" altLang="zh-CN" dirty="0" err="1"/>
              <a:t>Matlab</a:t>
            </a:r>
            <a:r>
              <a:rPr lang="zh-CN" altLang="en-US" dirty="0"/>
              <a:t>帮助系统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26841-C56A-0577-6D74-C2CF189D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82289-1B9B-3D6A-ECD7-F29060B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3289C-D635-ABBE-2C5E-FEE6B3F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72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3EDE2-E2F6-86B9-7ABD-FDE3680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33853-E254-1E9A-F855-3730FA93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命令历史窗口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dirty="0"/>
              <a:t>命令历史记录窗口中会</a:t>
            </a:r>
            <a:r>
              <a:rPr lang="zh-CN" altLang="en-US" dirty="0">
                <a:solidFill>
                  <a:srgbClr val="FF0000"/>
                </a:solidFill>
              </a:rPr>
              <a:t>自动保留自系统安装起所有用过的命令</a:t>
            </a:r>
            <a:r>
              <a:rPr lang="zh-CN" altLang="en-US" dirty="0"/>
              <a:t>的历史记录，并且还标明了使用时间，从而方便用户查询，且通过</a:t>
            </a:r>
            <a:r>
              <a:rPr lang="zh-CN" altLang="en-US" dirty="0">
                <a:solidFill>
                  <a:srgbClr val="FF0000"/>
                </a:solidFill>
              </a:rPr>
              <a:t>双击命令可进行历史命令再次执行</a:t>
            </a:r>
            <a:r>
              <a:rPr lang="zh-CN" altLang="en-US" dirty="0"/>
              <a:t>。如果要清除这些历史记录，可以在窗口快捷菜单中选择“清除命令历史记录”命令。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显示命令历史窗口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）布局（</a:t>
            </a:r>
            <a:r>
              <a:rPr lang="en-US" altLang="zh-CN" dirty="0"/>
              <a:t>layout</a:t>
            </a:r>
            <a:r>
              <a:rPr lang="zh-CN" altLang="en-US" dirty="0"/>
              <a:t>）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命令历史记录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停靠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sym typeface="Wingdings" panose="05000000000000000000" pitchFamily="2" charset="2"/>
              </a:rPr>
              <a:t>） 用上下方向自动弹出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清除命令历史记录：快捷方式</a:t>
            </a:r>
            <a:endParaRPr lang="en-US" altLang="zh-CN" dirty="0">
              <a:latin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FC216-8EBA-C0A0-CBDF-C5D858A0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3F98B-1355-BDF0-BD53-A45F8D9D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67CDAD-F25D-D21A-693D-0FB3C8F4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20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03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2F207C3-835D-7D84-7F7F-EB8CE6F5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47" y="1799930"/>
            <a:ext cx="10833934" cy="45564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6B9B310-EAE7-1C4F-C145-9267E5F7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F45FB-F7C1-57E9-E617-70FF72C2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命令历史窗口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8BDB1-3F52-C681-A225-8C0688B5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69655-244A-4394-B590-8511C494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484F9A-9BD4-4AAE-9B67-F85F2117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21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55AFF0-9261-1A34-121F-DF7DB50D46AD}"/>
              </a:ext>
            </a:extLst>
          </p:cNvPr>
          <p:cNvSpPr/>
          <p:nvPr/>
        </p:nvSpPr>
        <p:spPr>
          <a:xfrm>
            <a:off x="4457700" y="1985644"/>
            <a:ext cx="1485900" cy="267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651B5E-DD3C-E2A0-8C96-CA421AB66CEF}"/>
              </a:ext>
            </a:extLst>
          </p:cNvPr>
          <p:cNvSpPr/>
          <p:nvPr/>
        </p:nvSpPr>
        <p:spPr>
          <a:xfrm>
            <a:off x="7139939" y="5029200"/>
            <a:ext cx="4487241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9D7E37-3DC8-1EE4-6C40-2760F8553DE8}"/>
              </a:ext>
            </a:extLst>
          </p:cNvPr>
          <p:cNvSpPr/>
          <p:nvPr/>
        </p:nvSpPr>
        <p:spPr>
          <a:xfrm>
            <a:off x="3525540" y="2305050"/>
            <a:ext cx="558780" cy="29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96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17CA0-D6F2-42B0-A7A2-A8499328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9E243-1B2A-2C12-52E2-9C7AE8A2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的搜索路径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dirty="0"/>
              <a:t>当用户在</a:t>
            </a:r>
            <a:r>
              <a:rPr lang="en-US" altLang="zh-CN" dirty="0"/>
              <a:t>MATLAB</a:t>
            </a:r>
            <a:r>
              <a:rPr lang="zh-CN" altLang="en-US" dirty="0"/>
              <a:t>命令窗口输入一条命令后，</a:t>
            </a:r>
            <a:r>
              <a:rPr lang="en-US" altLang="zh-CN" dirty="0"/>
              <a:t>MATLAB</a:t>
            </a:r>
            <a:r>
              <a:rPr lang="zh-CN" altLang="en-US" dirty="0"/>
              <a:t>按照一定顺序寻找相关的文件。</a:t>
            </a:r>
            <a:r>
              <a:rPr lang="zh-CN" altLang="en-US" sz="2800" dirty="0">
                <a:latin typeface="Times New Roman" panose="02020603050405020304" pitchFamily="18" charset="0"/>
              </a:rPr>
              <a:t>基本的搜索过程是：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742950" indent="720000">
              <a:buAutoNum type="arabicParenR"/>
            </a:pPr>
            <a:r>
              <a:rPr lang="zh-CN" altLang="en-US" sz="2800" dirty="0">
                <a:latin typeface="Times New Roman" panose="02020603050405020304" pitchFamily="18" charset="0"/>
              </a:rPr>
              <a:t>检查该命令是不是一个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变量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indent="720000">
              <a:buAutoNum type="arabicParenR"/>
            </a:pPr>
            <a:r>
              <a:rPr lang="zh-CN" altLang="en-US" sz="2800" dirty="0">
                <a:latin typeface="Times New Roman" panose="02020603050405020304" pitchFamily="18" charset="0"/>
              </a:rPr>
              <a:t>检查该命令是不是一个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内部函数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742950" indent="720000">
              <a:buAutoNum type="arabicParenR"/>
            </a:pPr>
            <a:r>
              <a:rPr lang="zh-CN" altLang="en-US" sz="2800" dirty="0">
                <a:latin typeface="Times New Roman" panose="02020603050405020304" pitchFamily="18" charset="0"/>
              </a:rPr>
              <a:t>检查该命令是否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当前目录下的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文件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marL="742950" indent="720000">
              <a:buAutoNum type="arabicParenR"/>
            </a:pPr>
            <a:r>
              <a:rPr lang="zh-CN" altLang="en-US" sz="2800" dirty="0">
                <a:latin typeface="Times New Roman" panose="02020603050405020304" pitchFamily="18" charset="0"/>
              </a:rPr>
              <a:t>检查该命令是否为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搜索路径中其他目录下的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文件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en-US" altLang="zh-CN" dirty="0"/>
          </a:p>
          <a:p>
            <a:pPr indent="720000">
              <a:buNone/>
            </a:pP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E86A0-A148-5F83-BEB7-6A2A5E72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007DA-9331-5D13-5041-AE76A2BF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82F48-3F58-6CFD-110A-6D6D1454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22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03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9B4CD-BE70-63CC-96F6-931927EF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C8AC9-8AB7-86F4-ED7B-B016847B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用户工作文件夹与</a:t>
            </a:r>
            <a:r>
              <a:rPr lang="en-US" altLang="zh-CN" dirty="0"/>
              <a:t>MATLAB</a:t>
            </a:r>
            <a:r>
              <a:rPr lang="zh-CN" altLang="en-US" dirty="0"/>
              <a:t>搜索路径</a:t>
            </a:r>
            <a:endParaRPr lang="en-US" altLang="zh-CN" dirty="0"/>
          </a:p>
          <a:p>
            <a:pPr indent="720000">
              <a:buNone/>
            </a:pPr>
            <a:r>
              <a:rPr lang="zh-CN" altLang="en-US" dirty="0"/>
              <a:t>一般地，需要将</a:t>
            </a:r>
            <a:r>
              <a:rPr lang="zh-CN" altLang="en-US" sz="2800" dirty="0">
                <a:solidFill>
                  <a:srgbClr val="FF0000"/>
                </a:solidFill>
              </a:rPr>
              <a:t>用户的工作文件夹</a:t>
            </a:r>
            <a:r>
              <a:rPr lang="zh-CN" altLang="en-US" sz="2800" dirty="0"/>
              <a:t>加入到</a:t>
            </a:r>
            <a:r>
              <a:rPr lang="en-US" altLang="zh-CN" sz="2800" dirty="0">
                <a:solidFill>
                  <a:srgbClr val="FF0000"/>
                </a:solidFill>
              </a:rPr>
              <a:t>MATLAB</a:t>
            </a:r>
            <a:r>
              <a:rPr lang="zh-CN" altLang="en-US" sz="2800" dirty="0">
                <a:solidFill>
                  <a:srgbClr val="FF0000"/>
                </a:solidFill>
              </a:rPr>
              <a:t>搜索路径</a:t>
            </a:r>
            <a:r>
              <a:rPr lang="zh-CN" altLang="en-US" sz="2800" dirty="0"/>
              <a:t>，从而使得用户文件夹被纳入</a:t>
            </a:r>
            <a:r>
              <a:rPr lang="en-US" altLang="zh-CN" sz="2800" dirty="0"/>
              <a:t>MATLAB</a:t>
            </a:r>
            <a:r>
              <a:rPr lang="zh-CN" altLang="en-US" sz="2800" dirty="0"/>
              <a:t>系统统一管理。</a:t>
            </a:r>
            <a:endParaRPr lang="en-US" altLang="zh-CN" sz="2800" dirty="0"/>
          </a:p>
          <a:p>
            <a:pPr indent="720000"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sz="2800" dirty="0"/>
              <a:t>用</a:t>
            </a:r>
            <a:r>
              <a:rPr lang="en-US" altLang="zh-CN" sz="2800" dirty="0"/>
              <a:t>path</a:t>
            </a:r>
            <a:r>
              <a:rPr lang="zh-CN" altLang="en-US" sz="2800" dirty="0"/>
              <a:t>命令设置搜索路径。使用</a:t>
            </a:r>
            <a:r>
              <a:rPr lang="en-US" altLang="zh-CN" sz="2800" dirty="0">
                <a:solidFill>
                  <a:srgbClr val="FF0000"/>
                </a:solidFill>
              </a:rPr>
              <a:t>path</a:t>
            </a:r>
            <a:r>
              <a:rPr lang="zh-CN" altLang="en-US" sz="2800" dirty="0"/>
              <a:t>命令可以把用户文件夹临时纳入搜索路径。</a:t>
            </a:r>
            <a:r>
              <a:rPr lang="zh-CN" altLang="en-US" sz="2800" dirty="0">
                <a:solidFill>
                  <a:srgbClr val="FF0000"/>
                </a:solidFill>
              </a:rPr>
              <a:t>例如</a:t>
            </a:r>
            <a:r>
              <a:rPr lang="zh-CN" altLang="en-US" sz="2800" dirty="0"/>
              <a:t>，将用户文件夹</a:t>
            </a:r>
            <a:r>
              <a:rPr lang="en-US" altLang="zh-CN" sz="2800" dirty="0">
                <a:solidFill>
                  <a:srgbClr val="0A10FE"/>
                </a:solidFill>
              </a:rPr>
              <a:t>e:\matlab9\work</a:t>
            </a:r>
            <a:r>
              <a:rPr lang="zh-CN" altLang="en-US" sz="2800" dirty="0"/>
              <a:t>加到搜索路径下，可在命令行窗口输入如下命令：</a:t>
            </a:r>
            <a:endParaRPr lang="en-US" altLang="zh-CN" sz="2800" dirty="0"/>
          </a:p>
          <a:p>
            <a:pPr indent="720000">
              <a:buNone/>
            </a:pPr>
            <a:r>
              <a:rPr lang="en-US" altLang="zh-CN" sz="2800" dirty="0"/>
              <a:t>&gt;&gt; path(</a:t>
            </a:r>
            <a:r>
              <a:rPr lang="en-US" altLang="zh-CN" sz="2800" dirty="0" err="1"/>
              <a:t>path,'e</a:t>
            </a:r>
            <a:r>
              <a:rPr lang="en-US" altLang="zh-CN" sz="2800" dirty="0"/>
              <a:t>:\matlab9\work’)</a:t>
            </a:r>
          </a:p>
          <a:p>
            <a:pPr indent="720000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用对话框设置搜索路径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“主页”选项卡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“环境”命令组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“设置路径”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zh-CN" altLang="en-US" sz="2800" dirty="0">
                <a:solidFill>
                  <a:srgbClr val="0A10FE"/>
                </a:solidFill>
              </a:rPr>
              <a:t>或者</a:t>
            </a:r>
            <a:r>
              <a:rPr lang="zh-CN" altLang="en-US" sz="2800" dirty="0">
                <a:latin typeface="Times New Roman" panose="02020603050405020304" pitchFamily="18" charset="0"/>
              </a:rPr>
              <a:t>在命令行窗口执行</a:t>
            </a:r>
            <a:r>
              <a:rPr lang="en-US" altLang="zh-CN" sz="2800" dirty="0" err="1">
                <a:latin typeface="Times New Roman" panose="02020603050405020304" pitchFamily="18" charset="0"/>
              </a:rPr>
              <a:t>pathtool</a:t>
            </a:r>
            <a:r>
              <a:rPr lang="zh-CN" altLang="en-US" sz="2800" dirty="0">
                <a:latin typeface="Times New Roman" panose="02020603050405020304" pitchFamily="18" charset="0"/>
              </a:rPr>
              <a:t>命令。</a:t>
            </a:r>
            <a:endParaRPr lang="zh-CN" altLang="en-US" sz="2800" dirty="0"/>
          </a:p>
          <a:p>
            <a:pPr indent="72000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FA1B3-8D2A-AA42-54DE-F9B822C3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142A3-F656-E90E-D278-BA01893F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B7AF68-3460-6CFC-2724-5F783D70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50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F72D7-926A-3FA0-FC45-8B219CD0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94F58-55BC-4B86-B8DE-8F301BB55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</a:rPr>
              <a:t>对话框设置搜索路径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459DE-CFFF-8E64-53C2-4E29D21E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34894-F3FD-6F80-D10E-8BA81FD2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1CDBDE-1274-D432-18B1-6E222E1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24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1C019BE-E4AA-8499-9DB5-EE3EAA71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85" y="1884526"/>
            <a:ext cx="8103733" cy="2161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FB0919-9F30-F8B1-B869-DBE6EBB4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79" y="4233061"/>
            <a:ext cx="8014743" cy="21232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326F6B-B4F6-03E9-2967-9E618CC3D95F}"/>
              </a:ext>
            </a:extLst>
          </p:cNvPr>
          <p:cNvSpPr/>
          <p:nvPr/>
        </p:nvSpPr>
        <p:spPr>
          <a:xfrm>
            <a:off x="7595493" y="2352626"/>
            <a:ext cx="1608242" cy="86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EF4E113-2042-7346-6418-B17939A919CA}"/>
              </a:ext>
            </a:extLst>
          </p:cNvPr>
          <p:cNvCxnSpPr/>
          <p:nvPr/>
        </p:nvCxnSpPr>
        <p:spPr>
          <a:xfrm>
            <a:off x="8032016" y="2821315"/>
            <a:ext cx="6754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3BD7154-F466-57CF-CEC0-0EC5801B6BD2}"/>
              </a:ext>
            </a:extLst>
          </p:cNvPr>
          <p:cNvSpPr/>
          <p:nvPr/>
        </p:nvSpPr>
        <p:spPr>
          <a:xfrm>
            <a:off x="3502135" y="4797154"/>
            <a:ext cx="6069197" cy="1559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49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A0D18-6CBB-40A4-8151-C25CE71F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DAF39-A5BF-E7F9-803C-054B0566D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帮助系统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帮助窗口</a:t>
            </a:r>
            <a:endParaRPr lang="en-US" altLang="zh-CN" sz="2800" dirty="0"/>
          </a:p>
          <a:p>
            <a:pPr lvl="1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进入帮助窗口可以通过以下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种方法：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MATLAB</a:t>
            </a:r>
            <a:r>
              <a:rPr lang="zh-CN" altLang="en-US" dirty="0"/>
              <a:t>主窗口：</a:t>
            </a:r>
            <a:r>
              <a:rPr lang="zh-CN" altLang="en-US" sz="2800" dirty="0">
                <a:latin typeface="Times New Roman" panose="02020603050405020304" pitchFamily="18" charset="0"/>
              </a:rPr>
              <a:t> “主页”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“资源”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“帮助”下拉选择“文档”；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单击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主窗口快速访问工具栏中的按钮，或按</a:t>
            </a:r>
            <a:r>
              <a:rPr lang="en-US" altLang="zh-CN" sz="2800" dirty="0">
                <a:latin typeface="Times New Roman" panose="02020603050405020304" pitchFamily="18" charset="0"/>
              </a:rPr>
              <a:t>F1</a:t>
            </a:r>
            <a:r>
              <a:rPr lang="zh-CN" altLang="en-US" sz="2800" dirty="0">
                <a:latin typeface="Times New Roman" panose="02020603050405020304" pitchFamily="18" charset="0"/>
              </a:rPr>
              <a:t>功能键，再单击“打开帮助浏览器”链接；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2800" dirty="0">
                <a:latin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命令行窗口中输入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doc</a:t>
            </a:r>
            <a:r>
              <a:rPr lang="zh-CN" altLang="en-US" sz="2800" dirty="0">
                <a:latin typeface="Times New Roman" panose="02020603050405020304" pitchFamily="18" charset="0"/>
              </a:rPr>
              <a:t>命令。</a:t>
            </a:r>
          </a:p>
          <a:p>
            <a:pPr lvl="1"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09CC6-FDA5-39A7-DDFA-3C215AF06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A1F55-21AB-269A-74ED-5477D793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807B50-DA1C-E867-2A72-DC11C350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28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C6B21-5A41-95D7-9E19-20E0AFEF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86195-5770-E5E4-DB13-ACFCAB94F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帮助系统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90DEF-F862-3BD5-3D60-22846118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680270-B77E-D42E-419C-D3FAB5C4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04491-B02D-8631-95AA-64756D0A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内容占位符 9">
            <a:extLst>
              <a:ext uri="{FF2B5EF4-FFF2-40B4-BE49-F238E27FC236}">
                <a16:creationId xmlns:a16="http://schemas.microsoft.com/office/drawing/2014/main" id="{4A409BF9-5FFD-BC15-C5C0-75F31A28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06608"/>
            <a:ext cx="5781042" cy="2188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95FD66-9C69-67A1-D976-4CB223A3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81426"/>
            <a:ext cx="7426961" cy="17532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6EDD73-CF9B-52A7-1625-4A54F8C6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57" y="4396309"/>
            <a:ext cx="3576610" cy="20296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8FC55B4-20CD-55DB-6158-59B8C5A64989}"/>
              </a:ext>
            </a:extLst>
          </p:cNvPr>
          <p:cNvSpPr/>
          <p:nvPr/>
        </p:nvSpPr>
        <p:spPr>
          <a:xfrm>
            <a:off x="937260" y="2049780"/>
            <a:ext cx="335058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94123-6B66-1CA1-05DA-A4DDD2067D24}"/>
              </a:ext>
            </a:extLst>
          </p:cNvPr>
          <p:cNvSpPr/>
          <p:nvPr/>
        </p:nvSpPr>
        <p:spPr>
          <a:xfrm>
            <a:off x="5627370" y="2221231"/>
            <a:ext cx="277908" cy="20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3D0C49-4234-AF52-D73F-2DFE8D29665B}"/>
              </a:ext>
            </a:extLst>
          </p:cNvPr>
          <p:cNvSpPr/>
          <p:nvPr/>
        </p:nvSpPr>
        <p:spPr>
          <a:xfrm>
            <a:off x="7296150" y="3673516"/>
            <a:ext cx="277908" cy="20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F329EB-5585-BE75-9149-199240294ADF}"/>
              </a:ext>
            </a:extLst>
          </p:cNvPr>
          <p:cNvSpPr/>
          <p:nvPr/>
        </p:nvSpPr>
        <p:spPr>
          <a:xfrm>
            <a:off x="7483124" y="4588399"/>
            <a:ext cx="487396" cy="170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89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6FAD6-3245-6C69-C795-88EAD5A4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3A131-8B7A-F3FF-D349-B80CC8F8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帮助命令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lnSpc>
                <a:spcPts val="44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帮助命令包括：</a:t>
            </a:r>
            <a:r>
              <a:rPr lang="en-US" altLang="zh-CN" sz="2800" dirty="0">
                <a:latin typeface="Times New Roman" panose="02020603050405020304" pitchFamily="18" charset="0"/>
              </a:rPr>
              <a:t>help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en-US" altLang="zh-CN" sz="2800" dirty="0" err="1">
                <a:latin typeface="Times New Roman" panose="02020603050405020304" pitchFamily="18" charset="0"/>
              </a:rPr>
              <a:t>lookfor</a:t>
            </a:r>
            <a:r>
              <a:rPr lang="zh-CN" altLang="en-US" sz="2800" dirty="0">
                <a:latin typeface="Times New Roman" panose="02020603050405020304" pitchFamily="18" charset="0"/>
              </a:rPr>
              <a:t>以及模糊查询。</a:t>
            </a:r>
            <a:endParaRPr lang="en-US" altLang="zh-CN" dirty="0"/>
          </a:p>
          <a:p>
            <a:pPr lvl="1">
              <a:lnSpc>
                <a:spcPts val="44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help</a:t>
            </a:r>
            <a:r>
              <a:rPr lang="zh-CN" altLang="en-US" sz="2800" dirty="0">
                <a:latin typeface="Times New Roman" panose="02020603050405020304" pitchFamily="18" charset="0"/>
              </a:rPr>
              <a:t>命令：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）在命令窗口中直接输入</a:t>
            </a:r>
            <a:r>
              <a:rPr lang="en-US" altLang="zh-CN" sz="2800" dirty="0">
                <a:latin typeface="Times New Roman" panose="02020603050405020304" pitchFamily="18" charset="0"/>
              </a:rPr>
              <a:t>help</a:t>
            </a:r>
            <a:r>
              <a:rPr lang="zh-CN" altLang="en-US" sz="2800" dirty="0">
                <a:latin typeface="Times New Roman" panose="02020603050405020304" pitchFamily="18" charset="0"/>
              </a:rPr>
              <a:t>命令，显示当前帮助系统中所包含的所有项目；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</a:rPr>
              <a:t> “help+</a:t>
            </a:r>
            <a:r>
              <a:rPr lang="zh-CN" altLang="en-US" sz="2800" dirty="0">
                <a:latin typeface="Times New Roman" panose="02020603050405020304" pitchFamily="18" charset="0"/>
              </a:rPr>
              <a:t>函数名</a:t>
            </a:r>
            <a:r>
              <a:rPr lang="en-US" altLang="zh-CN" sz="2800" dirty="0">
                <a:latin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</a:rPr>
              <a:t>：显示该函数的帮助说明。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注意：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help</a:t>
            </a:r>
            <a:r>
              <a:rPr lang="zh-CN" altLang="en-US" sz="2800" dirty="0">
                <a:latin typeface="Times New Roman" panose="02020603050405020304" pitchFamily="18" charset="0"/>
              </a:rPr>
              <a:t>命令只搜索出那些与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关键字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完全匹配</a:t>
            </a:r>
            <a:r>
              <a:rPr lang="zh-CN" altLang="en-US" sz="2800" dirty="0">
                <a:latin typeface="Times New Roman" panose="02020603050405020304" pitchFamily="18" charset="0"/>
              </a:rPr>
              <a:t>的结果。</a:t>
            </a:r>
            <a:endParaRPr lang="en-US" altLang="zh-CN" dirty="0"/>
          </a:p>
          <a:p>
            <a:pPr lvl="1">
              <a:lnSpc>
                <a:spcPts val="4400"/>
              </a:lnSpc>
            </a:pPr>
            <a:r>
              <a:rPr lang="en-US" altLang="zh-CN" sz="2800" dirty="0" err="1">
                <a:latin typeface="Times New Roman" panose="02020603050405020304" pitchFamily="18" charset="0"/>
              </a:rPr>
              <a:t>lookfor</a:t>
            </a:r>
            <a:r>
              <a:rPr lang="zh-CN" altLang="en-US" sz="2800" dirty="0">
                <a:latin typeface="Times New Roman" panose="02020603050405020304" pitchFamily="18" charset="0"/>
              </a:rPr>
              <a:t>命令：只对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文件的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第一行</a:t>
            </a:r>
            <a:r>
              <a:rPr lang="zh-CN" altLang="en-US" sz="2800" dirty="0">
                <a:latin typeface="Times New Roman" panose="02020603050405020304" pitchFamily="18" charset="0"/>
              </a:rPr>
              <a:t>进行关键字搜索；若在</a:t>
            </a:r>
            <a:r>
              <a:rPr lang="en-US" altLang="zh-CN" sz="2800" dirty="0" err="1">
                <a:latin typeface="Times New Roman" panose="02020603050405020304" pitchFamily="18" charset="0"/>
              </a:rPr>
              <a:t>lookfor</a:t>
            </a:r>
            <a:r>
              <a:rPr lang="zh-CN" altLang="en-US" sz="2800" dirty="0">
                <a:latin typeface="Times New Roman" panose="02020603050405020304" pitchFamily="18" charset="0"/>
              </a:rPr>
              <a:t>命令加上</a:t>
            </a:r>
            <a:r>
              <a:rPr lang="en-US" altLang="zh-CN" sz="2800" dirty="0">
                <a:latin typeface="Times New Roman" panose="02020603050405020304" pitchFamily="18" charset="0"/>
              </a:rPr>
              <a:t>-all</a:t>
            </a:r>
            <a:r>
              <a:rPr lang="zh-CN" altLang="en-US" sz="2800" dirty="0">
                <a:latin typeface="Times New Roman" panose="02020603050405020304" pitchFamily="18" charset="0"/>
              </a:rPr>
              <a:t>选项，即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lookfor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-all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800" dirty="0">
                <a:latin typeface="Times New Roman" panose="02020603050405020304" pitchFamily="18" charset="0"/>
              </a:rPr>
              <a:t>则可对</a:t>
            </a:r>
            <a:r>
              <a:rPr lang="en-US" altLang="zh-CN" sz="2800" dirty="0">
                <a:latin typeface="Times New Roman" panose="02020603050405020304" pitchFamily="18" charset="0"/>
              </a:rPr>
              <a:t>M</a:t>
            </a:r>
            <a:r>
              <a:rPr lang="zh-CN" altLang="en-US" sz="2800" dirty="0">
                <a:latin typeface="Times New Roman" panose="02020603050405020304" pitchFamily="18" charset="0"/>
              </a:rPr>
              <a:t>文件进行全文搜索。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00602-7D33-529C-C88C-CE83D69E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782A4-5A41-3339-6472-3A28887F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D2CED-D664-A4BC-4693-45D8B221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27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32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C056A-FE79-E061-1D92-1D553D3B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BA8924-CAAE-0945-07E9-1E3CE07F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9742C-3F95-8C3F-03BF-2B4E5186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BAD33-30E5-89FC-2A6C-1D5BFA60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28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57CEA3B-5D59-1D3B-7E84-18724C9E7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8" y="1330430"/>
            <a:ext cx="11603195" cy="279594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帮助命令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lnSpc>
                <a:spcPts val="44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模糊查询</a:t>
            </a:r>
            <a:r>
              <a:rPr lang="en-US" altLang="zh-CN" sz="2800" dirty="0">
                <a:latin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提供了一种类似模糊查询的命令查询方法，用户只需要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输入命令的前几个字母</a:t>
            </a:r>
            <a:r>
              <a:rPr lang="zh-CN" altLang="en-US" sz="2800" dirty="0">
                <a:latin typeface="Times New Roman" panose="02020603050405020304" pitchFamily="18" charset="0"/>
              </a:rPr>
              <a:t>，然后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按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Tab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键</a:t>
            </a:r>
            <a:r>
              <a:rPr lang="zh-CN" altLang="en-US" sz="2800" dirty="0">
                <a:latin typeface="Times New Roman" panose="02020603050405020304" pitchFamily="18" charset="0"/>
              </a:rPr>
              <a:t>，系统就会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列出所有以这几个字母开头的命令</a:t>
            </a:r>
            <a:r>
              <a:rPr lang="zh-CN" altLang="en-US" sz="2800" dirty="0">
                <a:latin typeface="Times New Roman" panose="02020603050405020304" pitchFamily="18" charset="0"/>
              </a:rPr>
              <a:t>。知道了命令或函数名之后，可以进一步用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help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命令</a:t>
            </a:r>
            <a:r>
              <a:rPr lang="zh-CN" altLang="en-US" sz="2800" dirty="0">
                <a:latin typeface="Times New Roman" panose="02020603050405020304" pitchFamily="18" charset="0"/>
              </a:rPr>
              <a:t>查询其详细用法说明。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48EF3A-E02C-28D6-5B90-042077CE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4035335"/>
            <a:ext cx="4238470" cy="23042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DA2B55-941E-6A3C-B479-4E8A4E1DB360}"/>
              </a:ext>
            </a:extLst>
          </p:cNvPr>
          <p:cNvSpPr txBox="1"/>
          <p:nvPr/>
        </p:nvSpPr>
        <p:spPr>
          <a:xfrm>
            <a:off x="6096000" y="386476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help sub2ind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D85F474-615B-9F77-A12E-3BAF1274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68" y="4534206"/>
            <a:ext cx="5161134" cy="8532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E1490C5-B855-7F22-D859-29C74CAA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152" y="5448464"/>
            <a:ext cx="2576331" cy="5478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7D67398-76E9-5026-44D6-0EDDBB9D2B7E}"/>
              </a:ext>
            </a:extLst>
          </p:cNvPr>
          <p:cNvSpPr/>
          <p:nvPr/>
        </p:nvSpPr>
        <p:spPr>
          <a:xfrm>
            <a:off x="5810491" y="4473616"/>
            <a:ext cx="6256117" cy="1585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05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E1B9D-9476-3289-8910-1306429C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1D5B8-6D34-F38B-5639-FB79FB71A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3DFA40-4B4A-81E1-FE44-722ACC82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8331A-1718-7598-83EB-70265354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29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7BFF260-EE44-D119-4513-24B106D1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演示系统</a:t>
            </a:r>
            <a:endParaRPr lang="en-US" altLang="zh-CN" dirty="0"/>
          </a:p>
          <a:p>
            <a:pPr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对于初学者而言，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自带的</a:t>
            </a:r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演示系统非常有用</a:t>
            </a:r>
            <a:r>
              <a:rPr lang="zh-CN" altLang="en-US" sz="2800" dirty="0">
                <a:latin typeface="Times New Roman" panose="02020603050405020304" pitchFamily="18" charset="0"/>
              </a:rPr>
              <a:t>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lnSpc>
                <a:spcPct val="120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如何打开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演示系统？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主程序帮助信息浏览窗口单击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Examples</a:t>
            </a:r>
            <a:r>
              <a:rPr lang="zh-CN" altLang="en-US" sz="2800" dirty="0">
                <a:latin typeface="Times New Roman" panose="02020603050405020304" pitchFamily="18" charset="0"/>
              </a:rPr>
              <a:t>链接项；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 “主页”选项卡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“资源”命令组</a:t>
            </a:r>
            <a:r>
              <a:rPr lang="en-US" altLang="zh-CN" sz="2800" dirty="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Times New Roman" panose="02020603050405020304" pitchFamily="18" charset="0"/>
              </a:rPr>
              <a:t> “帮助”下拉选择“示例”命令</a:t>
            </a:r>
            <a:r>
              <a:rPr lang="en-US" altLang="zh-CN" sz="2800" dirty="0">
                <a:latin typeface="Times New Roman" panose="02020603050405020304" pitchFamily="18" charset="0"/>
              </a:rPr>
              <a:t>;</a:t>
            </a:r>
          </a:p>
          <a:p>
            <a:pPr indent="720000">
              <a:lnSpc>
                <a:spcPct val="12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）在命令行窗口输入</a:t>
            </a:r>
            <a:r>
              <a:rPr lang="en-US" altLang="zh-CN" sz="2800" dirty="0">
                <a:latin typeface="Times New Roman" panose="02020603050405020304" pitchFamily="18" charset="0"/>
              </a:rPr>
              <a:t>demo</a:t>
            </a:r>
            <a:r>
              <a:rPr lang="zh-CN" altLang="en-US" sz="2800" dirty="0">
                <a:latin typeface="Times New Roman" panose="02020603050405020304" pitchFamily="18" charset="0"/>
              </a:rPr>
              <a:t>或</a:t>
            </a:r>
            <a:r>
              <a:rPr lang="en-US" altLang="zh-CN" sz="2800" dirty="0">
                <a:latin typeface="Times New Roman" panose="02020603050405020304" pitchFamily="18" charset="0"/>
              </a:rPr>
              <a:t>demos</a:t>
            </a:r>
            <a:r>
              <a:rPr lang="zh-CN" altLang="en-US" sz="2800" dirty="0">
                <a:latin typeface="Times New Roman" panose="02020603050405020304" pitchFamily="18" charset="0"/>
              </a:rPr>
              <a:t>命令。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3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CE917-42CB-0CDB-4DF2-5D6ED5F8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01E81-B5A8-BC4C-1B69-A8FD33B6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altLang="zh-CN" dirty="0"/>
              <a:t>MATLAB</a:t>
            </a:r>
            <a:r>
              <a:rPr lang="zh-CN" altLang="en-US" dirty="0"/>
              <a:t>概述</a:t>
            </a:r>
            <a:endParaRPr lang="en-US" altLang="zh-CN" dirty="0"/>
          </a:p>
          <a:p>
            <a:pPr indent="457200">
              <a:lnSpc>
                <a:spcPts val="4400"/>
              </a:lnSpc>
              <a:buNone/>
            </a:pPr>
            <a:r>
              <a:rPr lang="en-US" altLang="zh-CN" dirty="0"/>
              <a:t>MATLAB</a:t>
            </a:r>
            <a:r>
              <a:rPr lang="zh-CN" altLang="en-US" dirty="0"/>
              <a:t>有矩阵实验室</a:t>
            </a:r>
            <a:r>
              <a:rPr lang="en-US" altLang="zh-CN" dirty="0"/>
              <a:t>(</a:t>
            </a:r>
            <a:r>
              <a:rPr lang="en-US" altLang="zh-CN" dirty="0" err="1"/>
              <a:t>MATrix</a:t>
            </a:r>
            <a:r>
              <a:rPr lang="en-US" altLang="zh-CN" dirty="0"/>
              <a:t> </a:t>
            </a:r>
            <a:r>
              <a:rPr lang="en-US" altLang="zh-CN" dirty="0" err="1"/>
              <a:t>LABoratory</a:t>
            </a:r>
            <a:r>
              <a:rPr lang="en-US" altLang="zh-CN" dirty="0"/>
              <a:t>)</a:t>
            </a:r>
            <a:r>
              <a:rPr lang="zh-CN" altLang="en-US" dirty="0"/>
              <a:t>之意，</a:t>
            </a:r>
            <a:r>
              <a:rPr lang="en-US" altLang="zh-CN" dirty="0"/>
              <a:t>1984</a:t>
            </a:r>
            <a:r>
              <a:rPr lang="zh-CN" altLang="en-US" dirty="0"/>
              <a:t>年由 </a:t>
            </a:r>
            <a:r>
              <a:rPr lang="en-US" altLang="zh-CN" dirty="0"/>
              <a:t>MathWorks </a:t>
            </a:r>
            <a:r>
              <a:rPr lang="zh-CN" altLang="en-US" dirty="0"/>
              <a:t>公司推出，现已成为国际公认的优秀的工程应用开发环境。 </a:t>
            </a:r>
          </a:p>
          <a:p>
            <a:pPr indent="457200">
              <a:lnSpc>
                <a:spcPts val="4400"/>
              </a:lnSpc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4F0CE-269B-F91F-8D1E-96A4581C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505E-7987-8139-1540-897A7251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941120-B48D-A571-5E20-56F97C69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97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BAEA5-C6C2-02C8-1EA8-944D5E77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C4B145-8784-1D4B-602E-70F3D292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6535918" cy="4892690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演示系统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D4CC4-5949-9E32-28B8-C1B6F046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82A7D-9D14-FEBA-D820-706D8C96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B5837-C336-E8B2-5870-228236A1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30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C2EB8F-25A3-BBA5-56AD-1D2FDA97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5977"/>
            <a:ext cx="5166856" cy="34615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FB551A-D64B-FE9E-6FCC-171212FA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48" y="1308098"/>
            <a:ext cx="4929987" cy="48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3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D990-970E-981A-95DF-5166C5D3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583F6-F747-C45B-5549-B5ED2381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88" y="1067642"/>
            <a:ext cx="11096672" cy="4892690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演示系统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5CCEB-FD04-10A3-5B4B-72008F6F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DCC7D-BB67-3FA8-C672-A213A7E8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5FAAF0-007A-6E4B-3AD2-76986EB5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31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1EA514D-D6EC-5757-F7B7-6AE6A6A3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97" y="1542065"/>
            <a:ext cx="9547053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5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61AFF-58FB-AD74-9A72-19187A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2B61E-D813-59AA-B2A5-67F8DF5C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D124D-1A3F-ED5A-4F1F-3366A991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F64BE-2EF1-93EF-7DB6-ED9DC610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32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198845F-7254-AACD-45DB-C24A379C8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免费学习资源</a:t>
            </a:r>
            <a:endParaRPr lang="en-US" altLang="zh-CN" dirty="0"/>
          </a:p>
          <a:p>
            <a:pPr lvl="1"/>
            <a:r>
              <a:rPr lang="en-US" altLang="zh-CN" dirty="0"/>
              <a:t>1. MATLAB </a:t>
            </a:r>
            <a:r>
              <a:rPr lang="zh-CN" altLang="en-US" dirty="0"/>
              <a:t>免费在线课程</a:t>
            </a:r>
            <a:endParaRPr lang="en-US" altLang="zh-CN" dirty="0"/>
          </a:p>
          <a:p>
            <a:pPr lvl="1">
              <a:buNone/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https://matlabacademy.mathworks.com/</a:t>
            </a:r>
            <a:endParaRPr lang="en-US" altLang="zh-CN" dirty="0"/>
          </a:p>
          <a:p>
            <a:pPr lvl="1"/>
            <a:r>
              <a:rPr lang="en-US" altLang="zh-CN" dirty="0"/>
              <a:t> 2. MATLAB </a:t>
            </a:r>
            <a:r>
              <a:rPr lang="zh-CN" altLang="en-US" dirty="0"/>
              <a:t>进阶课程</a:t>
            </a:r>
          </a:p>
          <a:p>
            <a:pPr lvl="1">
              <a:buNone/>
            </a:pPr>
            <a:r>
              <a:rPr lang="en-US" altLang="zh-CN" u="sng" dirty="0"/>
              <a:t>https://matlabacademy.mathworks.com/</a:t>
            </a:r>
          </a:p>
          <a:p>
            <a:pPr lvl="1"/>
            <a:r>
              <a:rPr lang="en-US" altLang="zh-CN" dirty="0"/>
              <a:t> 3. MATLAB Online </a:t>
            </a:r>
            <a:r>
              <a:rPr lang="zh-CN" altLang="en-US" dirty="0"/>
              <a:t>在线软件运行</a:t>
            </a:r>
          </a:p>
          <a:p>
            <a:pPr lvl="1">
              <a:buNone/>
            </a:pPr>
            <a:r>
              <a:rPr lang="en-US" altLang="zh-CN" u="sng" dirty="0"/>
              <a:t>https://www.mathworks.cn/products/matlab-online.html</a:t>
            </a:r>
          </a:p>
          <a:p>
            <a:pPr lvl="1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4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EA6DD-112F-4AD0-1561-CA18CAED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180A2-173E-84DE-46B1-931178F6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3334909" cy="537180"/>
          </a:xfrm>
        </p:spPr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的发展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0E31E-A2AC-47A7-5D67-E0F4E9A5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5D015-3AB4-7703-EB8E-D3AB0D47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69744-6ABE-06EC-0DD3-D457E437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4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6D3649F-14D0-B01D-92F0-49C8CD9D0237}"/>
              </a:ext>
            </a:extLst>
          </p:cNvPr>
          <p:cNvSpPr txBox="1">
            <a:spLocks/>
          </p:cNvSpPr>
          <p:nvPr/>
        </p:nvSpPr>
        <p:spPr>
          <a:xfrm>
            <a:off x="6254219" y="1330430"/>
            <a:ext cx="5157787" cy="4997108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</a:rPr>
              <a:t>2002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6.5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</a:rPr>
              <a:t>2004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7.0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</a:p>
          <a:p>
            <a:r>
              <a:rPr lang="en-US" altLang="zh-CN" sz="2800" dirty="0">
                <a:latin typeface="Times New Roman" panose="02020603050405020304" pitchFamily="18" charset="0"/>
              </a:rPr>
              <a:t>2005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7.1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en-US" altLang="zh-CN" dirty="0"/>
              <a:t>……</a:t>
            </a:r>
          </a:p>
          <a:p>
            <a:r>
              <a:rPr lang="en-US" altLang="zh-CN" dirty="0"/>
              <a:t>……</a:t>
            </a:r>
          </a:p>
          <a:p>
            <a:r>
              <a:rPr lang="zh-CN" altLang="en-US" sz="2800" dirty="0">
                <a:latin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</a:rPr>
              <a:t>2006</a:t>
            </a:r>
            <a:r>
              <a:rPr lang="zh-CN" altLang="en-US" sz="2800" dirty="0">
                <a:latin typeface="Times New Roman" panose="02020603050405020304" pitchFamily="18" charset="0"/>
              </a:rPr>
              <a:t>年起，</a:t>
            </a:r>
            <a:r>
              <a:rPr lang="en-US" altLang="zh-CN" sz="2800" dirty="0">
                <a:latin typeface="Times New Roman" panose="02020603050405020304" pitchFamily="18" charset="0"/>
              </a:rPr>
              <a:t>MathWorks</a:t>
            </a:r>
            <a:r>
              <a:rPr lang="zh-CN" altLang="en-US" sz="2800" dirty="0">
                <a:latin typeface="Times New Roman" panose="02020603050405020304" pitchFamily="18" charset="0"/>
              </a:rPr>
              <a:t>公司每年发布两次以年份命名的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版本，如</a:t>
            </a:r>
            <a:r>
              <a:rPr lang="en-US" altLang="zh-CN" sz="2800" dirty="0">
                <a:latin typeface="Times New Roman" panose="02020603050405020304" pitchFamily="18" charset="0"/>
              </a:rPr>
              <a:t>R2022a</a:t>
            </a:r>
            <a:r>
              <a:rPr lang="zh-CN" altLang="en-US" sz="2800" dirty="0">
                <a:latin typeface="Times New Roman" panose="02020603050405020304" pitchFamily="18" charset="0"/>
              </a:rPr>
              <a:t>、</a:t>
            </a:r>
            <a:r>
              <a:rPr lang="en-US" altLang="zh-CN" sz="2800" dirty="0">
                <a:latin typeface="Times New Roman" panose="02020603050405020304" pitchFamily="18" charset="0"/>
              </a:rPr>
              <a:t>R2022b</a:t>
            </a:r>
            <a:r>
              <a:rPr lang="zh-CN" altLang="en-US" sz="2800" dirty="0">
                <a:latin typeface="Times New Roman" panose="02020603050405020304" pitchFamily="18" charset="0"/>
              </a:rPr>
              <a:t>等。</a:t>
            </a:r>
          </a:p>
          <a:p>
            <a:pPr>
              <a:buNone/>
            </a:pP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41E80AB-DC0B-0807-4530-687DFBD84249}"/>
              </a:ext>
            </a:extLst>
          </p:cNvPr>
          <p:cNvSpPr txBox="1">
            <a:spLocks/>
          </p:cNvSpPr>
          <p:nvPr/>
        </p:nvSpPr>
        <p:spPr>
          <a:xfrm>
            <a:off x="779994" y="1867610"/>
            <a:ext cx="5157787" cy="4325372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1984</a:t>
            </a:r>
            <a:r>
              <a:rPr lang="zh-CN" altLang="en-US" dirty="0"/>
              <a:t>年，</a:t>
            </a:r>
            <a:r>
              <a:rPr lang="en-US" altLang="zh-CN" dirty="0"/>
              <a:t>MATLAB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版</a:t>
            </a:r>
            <a:r>
              <a:rPr lang="en-US" altLang="zh-CN" dirty="0"/>
              <a:t>(DOS</a:t>
            </a:r>
            <a:r>
              <a:rPr lang="zh-CN" altLang="en-US" dirty="0"/>
              <a:t>版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1992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4.0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1994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4.2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1997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5.0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1999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5.3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sz="2800" dirty="0">
                <a:latin typeface="Times New Roman" panose="02020603050405020304" pitchFamily="18" charset="0"/>
              </a:rPr>
              <a:t>2000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6.0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</a:rPr>
              <a:t>2001</a:t>
            </a:r>
            <a:r>
              <a:rPr lang="zh-CN" altLang="en-US" sz="2800" dirty="0">
                <a:latin typeface="Times New Roman" panose="02020603050405020304" pitchFamily="18" charset="0"/>
              </a:rPr>
              <a:t>年，</a:t>
            </a:r>
            <a:r>
              <a:rPr lang="en-US" altLang="zh-CN" sz="2800" dirty="0">
                <a:latin typeface="Times New Roman" panose="02020603050405020304" pitchFamily="18" charset="0"/>
              </a:rPr>
              <a:t>MATLAB 6.1</a:t>
            </a:r>
            <a:r>
              <a:rPr lang="zh-CN" altLang="en-US" sz="2800" dirty="0">
                <a:latin typeface="Times New Roman" panose="02020603050405020304" pitchFamily="18" charset="0"/>
              </a:rPr>
              <a:t>版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31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89F9D-E033-74E5-99F4-E3173290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5CE0-2513-B5F2-EF0F-12DD5EA8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510713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的主要功能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数值计算和符号计算功能</a:t>
            </a:r>
            <a:endParaRPr lang="en-US" altLang="zh-CN" sz="2800" dirty="0">
              <a:solidFill>
                <a:srgbClr val="0A10FE"/>
              </a:solidFill>
              <a:latin typeface="Times New Roman" panose="02020603050405020304" pitchFamily="18" charset="0"/>
            </a:endParaRPr>
          </a:p>
          <a:p>
            <a:pPr lvl="1" indent="4572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以矩阵作为数据操作的基本单位</a:t>
            </a:r>
            <a:r>
              <a:rPr lang="zh-CN" altLang="en-US" sz="2800" dirty="0">
                <a:latin typeface="Times New Roman" panose="02020603050405020304" pitchFamily="18" charset="0"/>
              </a:rPr>
              <a:t>，还提供了十分丰富的数值计算函数。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 indent="4572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先后和著名的符号计算语言</a:t>
            </a:r>
            <a:r>
              <a:rPr lang="en-US" altLang="zh-CN" sz="2800" dirty="0">
                <a:latin typeface="Times New Roman" panose="02020603050405020304" pitchFamily="18" charset="0"/>
              </a:rPr>
              <a:t>Maple</a:t>
            </a:r>
            <a:r>
              <a:rPr lang="zh-CN" altLang="en-US" sz="2800" dirty="0">
                <a:latin typeface="Times New Roman" panose="02020603050405020304" pitchFamily="18" charset="0"/>
              </a:rPr>
              <a:t>与</a:t>
            </a:r>
            <a:r>
              <a:rPr lang="en-US" altLang="zh-CN" sz="2800" dirty="0" err="1">
                <a:latin typeface="Times New Roman" panose="02020603050405020304" pitchFamily="18" charset="0"/>
              </a:rPr>
              <a:t>MuPAD</a:t>
            </a:r>
            <a:r>
              <a:rPr lang="zh-CN" altLang="en-US" sz="2800" dirty="0">
                <a:latin typeface="Times New Roman" panose="02020603050405020304" pitchFamily="18" charset="0"/>
              </a:rPr>
              <a:t>（从</a:t>
            </a:r>
            <a:r>
              <a:rPr lang="en-US" altLang="zh-CN" sz="2800" dirty="0">
                <a:latin typeface="Times New Roman" panose="02020603050405020304" pitchFamily="18" charset="0"/>
              </a:rPr>
              <a:t>MATLAB 2008b</a:t>
            </a:r>
            <a:r>
              <a:rPr lang="zh-CN" altLang="en-US" sz="2800" dirty="0">
                <a:latin typeface="Times New Roman" panose="02020603050405020304" pitchFamily="18" charset="0"/>
              </a:rPr>
              <a:t>开始使用</a:t>
            </a:r>
            <a:r>
              <a:rPr lang="en-US" altLang="zh-CN" sz="2800" dirty="0" err="1">
                <a:latin typeface="Times New Roman" panose="02020603050405020304" pitchFamily="18" charset="0"/>
              </a:rPr>
              <a:t>MuPAD</a:t>
            </a:r>
            <a:r>
              <a:rPr lang="zh-CN" altLang="en-US" sz="2800" dirty="0">
                <a:latin typeface="Times New Roman" panose="02020603050405020304" pitchFamily="18" charset="0"/>
              </a:rPr>
              <a:t>）相结合，使得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具有符号计算功能。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绘图功能</a:t>
            </a:r>
            <a:endParaRPr lang="en-US" altLang="zh-CN" sz="2800" dirty="0">
              <a:solidFill>
                <a:srgbClr val="0A10FE"/>
              </a:solidFill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提供了两个层次的绘图操作：一种是对图形句柄进行的低层绘图操作，另一种是建立在低层绘图操作之上的高层绘图操作。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E3B52-9597-6711-8FA1-EDD4C16E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422BA-A1BA-A207-9116-9EFB1AE5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77EBE-E0E1-FCCC-8A0D-E099FDF9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5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51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89F9D-E033-74E5-99F4-E3173290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5CE0-2513-B5F2-EF0F-12DD5EA8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11096672" cy="483143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的主要功能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solidFill>
                  <a:srgbClr val="0A10FE"/>
                </a:solidFill>
                <a:latin typeface="Times New Roman" panose="02020603050405020304" pitchFamily="18" charset="0"/>
              </a:rPr>
              <a:t>编程语言功能</a:t>
            </a:r>
            <a:endParaRPr lang="en-US" altLang="zh-CN" sz="2800" dirty="0">
              <a:solidFill>
                <a:srgbClr val="0A10FE"/>
              </a:solidFill>
              <a:latin typeface="Times New Roman" panose="02020603050405020304" pitchFamily="18" charset="0"/>
            </a:endParaRPr>
          </a:p>
          <a:p>
            <a:pPr lvl="1" indent="7200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具有程序结构控制、函数调用、数据结构、输入输出、面向对象等程序语言特征，而且简单易学、编程效率高。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0A10FE"/>
                </a:solidFill>
              </a:rPr>
              <a:t>工具箱的扩展功能</a:t>
            </a:r>
            <a:endParaRPr lang="en-US" altLang="zh-CN" dirty="0">
              <a:solidFill>
                <a:srgbClr val="0A10FE"/>
              </a:solidFill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</a:rPr>
              <a:t>包含两部分内容：基本部分和各种可选的工具箱；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2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工具箱分为两大类：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功能性工具箱和学科性工具箱。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E3B52-9597-6711-8FA1-EDD4C16E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422BA-A1BA-A207-9116-9EFB1AE5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77EBE-E0E1-FCCC-8A0D-E099FDF9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6</a:t>
            </a:fld>
            <a:r>
              <a:rPr lang="zh-CN" altLang="en-US"/>
              <a:t>页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EAA248-5DA3-6147-593A-4353D87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42" y="4845269"/>
            <a:ext cx="4990817" cy="14051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68A401-A566-3DEF-B69C-6201B83B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53" y="4847953"/>
            <a:ext cx="5020222" cy="1405117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333EFF-0733-9D07-454B-D4F9B12FEA4A}"/>
              </a:ext>
            </a:extLst>
          </p:cNvPr>
          <p:cNvCxnSpPr/>
          <p:nvPr/>
        </p:nvCxnSpPr>
        <p:spPr>
          <a:xfrm>
            <a:off x="1337137" y="5647224"/>
            <a:ext cx="4140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B57327A-5F4E-65C6-B863-01EF2162448E}"/>
              </a:ext>
            </a:extLst>
          </p:cNvPr>
          <p:cNvCxnSpPr>
            <a:cxnSpLocks/>
          </p:cNvCxnSpPr>
          <p:nvPr/>
        </p:nvCxnSpPr>
        <p:spPr>
          <a:xfrm>
            <a:off x="6906248" y="5124163"/>
            <a:ext cx="42687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7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EA6DD-112F-4AD0-1561-CA18CAED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180A2-173E-84DE-46B1-931178F6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3334909" cy="537180"/>
          </a:xfrm>
        </p:spPr>
        <p:txBody>
          <a:bodyPr/>
          <a:lstStyle/>
          <a:p>
            <a:r>
              <a:rPr lang="zh-CN" altLang="en-US" dirty="0"/>
              <a:t>初识</a:t>
            </a:r>
            <a:r>
              <a:rPr lang="en-US" altLang="zh-CN" dirty="0"/>
              <a:t>MATLAB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0E31E-A2AC-47A7-5D67-E0F4E9A5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5D015-3AB4-7703-EB8E-D3AB0D47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杭州师范大学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69744-6ABE-06EC-0DD3-D457E437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7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6D3649F-14D0-B01D-92F0-49C8CD9D0237}"/>
              </a:ext>
            </a:extLst>
          </p:cNvPr>
          <p:cNvSpPr txBox="1">
            <a:spLocks/>
          </p:cNvSpPr>
          <p:nvPr/>
        </p:nvSpPr>
        <p:spPr>
          <a:xfrm>
            <a:off x="6254219" y="1330430"/>
            <a:ext cx="5157787" cy="4997108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1-2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求方程 </a:t>
            </a:r>
            <a:r>
              <a:rPr lang="en-US" altLang="zh-CN" sz="2800" dirty="0">
                <a:latin typeface="Times New Roman" panose="02020603050405020304" pitchFamily="18" charset="0"/>
              </a:rPr>
              <a:t>3x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4</a:t>
            </a:r>
            <a:r>
              <a:rPr lang="en-US" altLang="zh-CN" sz="2800" dirty="0">
                <a:latin typeface="Times New Roman" panose="02020603050405020304" pitchFamily="18" charset="0"/>
              </a:rPr>
              <a:t>+7x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</a:rPr>
              <a:t> +9x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</a:rPr>
              <a:t>-23=0</a:t>
            </a:r>
            <a:r>
              <a:rPr lang="zh-CN" altLang="en-US" sz="2800" dirty="0">
                <a:latin typeface="Times New Roman" panose="02020603050405020304" pitchFamily="18" charset="0"/>
              </a:rPr>
              <a:t>的全部根。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      %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建立多项式系数向量</a:t>
            </a:r>
            <a:endParaRPr lang="en-US" altLang="zh-CN" sz="2800" dirty="0">
              <a:solidFill>
                <a:schemeClr val="accent6"/>
              </a:solidFill>
              <a:latin typeface="Times New Roman" panose="02020603050405020304" pitchFamily="18" charset="0"/>
            </a:endParaRPr>
          </a:p>
          <a:p>
            <a:pPr indent="7200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p=[3,7,9,0,-23];  </a:t>
            </a:r>
          </a:p>
          <a:p>
            <a:pPr indent="7200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x=roots(p)             %</a:t>
            </a:r>
            <a:r>
              <a:rPr lang="zh-CN" altLang="en-US" sz="2800" dirty="0">
                <a:latin typeface="Times New Roman" panose="02020603050405020304" pitchFamily="18" charset="0"/>
              </a:rPr>
              <a:t>求根</a:t>
            </a:r>
          </a:p>
          <a:p>
            <a:pPr indent="720000"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   </a:t>
            </a: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en-US" altLang="zh-CN" sz="2800" dirty="0">
              <a:latin typeface="Times New Roman" panose="02020603050405020304" pitchFamily="18" charset="0"/>
            </a:endParaRPr>
          </a:p>
          <a:p>
            <a:pPr indent="720000">
              <a:buNone/>
            </a:pPr>
            <a:endParaRPr lang="en-US" altLang="zh-CN" dirty="0"/>
          </a:p>
          <a:p>
            <a:pPr>
              <a:buNone/>
            </a:pP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41E80AB-DC0B-0807-4530-687DFBD84249}"/>
              </a:ext>
            </a:extLst>
          </p:cNvPr>
          <p:cNvSpPr txBox="1">
            <a:spLocks/>
          </p:cNvSpPr>
          <p:nvPr/>
        </p:nvSpPr>
        <p:spPr>
          <a:xfrm>
            <a:off x="779994" y="1867610"/>
            <a:ext cx="5157787" cy="4325372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1-1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绘制正弦曲线和余弦曲线。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2D7013-A86B-A3C3-3CD3-94BB83BC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0" y="2756985"/>
            <a:ext cx="4951779" cy="6252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C2A0F6-59EC-BD07-53DD-650B6CEB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34" y="3429000"/>
            <a:ext cx="4991255" cy="2996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1453B1-2C46-6C67-7496-6DEA818A0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661" y="3994992"/>
            <a:ext cx="3366451" cy="17142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D48677-70A5-36DF-CA04-F2DF53B4B2ED}"/>
              </a:ext>
            </a:extLst>
          </p:cNvPr>
          <p:cNvSpPr txBox="1"/>
          <p:nvPr/>
        </p:nvSpPr>
        <p:spPr>
          <a:xfrm>
            <a:off x="2366413" y="64032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正弦曲线和余弦曲线</a:t>
            </a:r>
          </a:p>
        </p:txBody>
      </p:sp>
    </p:spTree>
    <p:extLst>
      <p:ext uri="{BB962C8B-B14F-4D97-AF65-F5344CB8AC3E}">
        <p14:creationId xmlns:p14="http://schemas.microsoft.com/office/powerpoint/2010/main" val="45376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EA6DD-112F-4AD0-1561-CA18CAED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180A2-173E-84DE-46B1-931178F6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9" y="1330430"/>
            <a:ext cx="3334909" cy="537180"/>
          </a:xfrm>
        </p:spPr>
        <p:txBody>
          <a:bodyPr/>
          <a:lstStyle/>
          <a:p>
            <a:r>
              <a:rPr lang="zh-CN" altLang="en-US" dirty="0"/>
              <a:t>初识</a:t>
            </a:r>
            <a:r>
              <a:rPr lang="en-US" altLang="zh-CN" dirty="0"/>
              <a:t>MATLAB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0E31E-A2AC-47A7-5D67-E0F4E9A5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5D015-3AB4-7703-EB8E-D3AB0D47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69744-6ABE-06EC-0DD3-D457E437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8</a:t>
            </a:fld>
            <a:r>
              <a:rPr lang="zh-CN" altLang="en-US"/>
              <a:t>页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6D3649F-14D0-B01D-92F0-49C8CD9D0237}"/>
              </a:ext>
            </a:extLst>
          </p:cNvPr>
          <p:cNvSpPr txBox="1">
            <a:spLocks/>
          </p:cNvSpPr>
          <p:nvPr/>
        </p:nvSpPr>
        <p:spPr>
          <a:xfrm>
            <a:off x="5887647" y="1541804"/>
            <a:ext cx="5628386" cy="4997108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1-4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sz="2800" dirty="0">
                <a:latin typeface="Times New Roman" panose="02020603050405020304" pitchFamily="18" charset="0"/>
              </a:rPr>
              <a:t>求解线性方程组。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endParaRPr lang="en-US" altLang="zh-CN" dirty="0"/>
          </a:p>
          <a:p>
            <a:pPr indent="1080000">
              <a:buNone/>
            </a:pPr>
            <a:br>
              <a:rPr lang="zh-CN" altLang="en-US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     %</a:t>
            </a:r>
            <a:r>
              <a:rPr lang="zh-CN" altLang="en-US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建立系数矩阵和常数向量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      a=[2,-3,1; 8,3,2;45,1,-9]; </a:t>
            </a: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   b=[4;2;17];     </a:t>
            </a: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      x=inv(a)*b </a:t>
            </a: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en-US" altLang="zh-CN" sz="2800" dirty="0">
              <a:latin typeface="Times New Roman" panose="02020603050405020304" pitchFamily="18" charset="0"/>
            </a:endParaRPr>
          </a:p>
          <a:p>
            <a:pPr>
              <a:buNone/>
            </a:pP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41E80AB-DC0B-0807-4530-687DFBD84249}"/>
              </a:ext>
            </a:extLst>
          </p:cNvPr>
          <p:cNvSpPr txBox="1">
            <a:spLocks/>
          </p:cNvSpPr>
          <p:nvPr/>
        </p:nvSpPr>
        <p:spPr>
          <a:xfrm>
            <a:off x="779994" y="1867610"/>
            <a:ext cx="5157787" cy="3122781"/>
          </a:xfrm>
          <a:prstGeom prst="rect">
            <a:avLst/>
          </a:prstGeom>
        </p:spPr>
        <p:txBody>
          <a:bodyPr/>
          <a:lstStyle>
            <a:lvl1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120EC2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800" b="1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en-US" altLang="zh-CN" dirty="0">
                <a:solidFill>
                  <a:srgbClr val="FF0000"/>
                </a:solidFill>
              </a:rPr>
              <a:t>1-3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求积分                       。</a:t>
            </a:r>
            <a:endParaRPr lang="en-US" altLang="zh-CN" dirty="0"/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integral(@(x)x.*log(1+x),0,1)</a:t>
            </a:r>
          </a:p>
          <a:p>
            <a:pPr>
              <a:buNone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</a:p>
          <a:p>
            <a:pPr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0.2500</a:t>
            </a:r>
          </a:p>
          <a:p>
            <a:pPr>
              <a:buNone/>
            </a:pPr>
            <a:endParaRPr lang="en-US" altLang="zh-CN" dirty="0"/>
          </a:p>
        </p:txBody>
      </p:sp>
      <p:graphicFrame>
        <p:nvGraphicFramePr>
          <p:cNvPr id="13" name="对象 -2147482623">
            <a:extLst>
              <a:ext uri="{FF2B5EF4-FFF2-40B4-BE49-F238E27FC236}">
                <a16:creationId xmlns:a16="http://schemas.microsoft.com/office/drawing/2014/main" id="{8D0C8061-527D-848C-9E13-0B7C4AFF5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541445"/>
              </p:ext>
            </p:extLst>
          </p:nvPr>
        </p:nvGraphicFramePr>
        <p:xfrm>
          <a:off x="3727530" y="1694947"/>
          <a:ext cx="2026774" cy="82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7565" imgH="342900" progId="Equation.DSMT4">
                  <p:embed/>
                </p:oleObj>
              </mc:Choice>
              <mc:Fallback>
                <p:oleObj name="Equation" r:id="rId3" imgW="837565" imgH="342900" progId="Equation.DSMT4">
                  <p:embed/>
                  <p:pic>
                    <p:nvPicPr>
                      <p:cNvPr id="2" name="对象 -21474826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530" y="1694947"/>
                        <a:ext cx="2026774" cy="829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469B581-520B-2AD3-BA9A-1ACDFC63B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447130"/>
              </p:ext>
            </p:extLst>
          </p:nvPr>
        </p:nvGraphicFramePr>
        <p:xfrm>
          <a:off x="6741290" y="1965730"/>
          <a:ext cx="2824219" cy="173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711000" progId="Equation.DSMT4">
                  <p:embed/>
                </p:oleObj>
              </mc:Choice>
              <mc:Fallback>
                <p:oleObj name="Equation" r:id="rId5" imgW="11556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41290" y="1965730"/>
                        <a:ext cx="2824219" cy="1737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43098F1E-545B-D021-AA59-78FA1ACFD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697" y="4842919"/>
            <a:ext cx="1647825" cy="12763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9883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E42D0-CAD7-BAE4-EA31-A0F0ADBB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/>
              <a:t>操作基础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2C1A7-8CD0-6201-101F-1E7544D9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系统环境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latin typeface="Times New Roman" panose="02020603050405020304" pitchFamily="18" charset="0"/>
              </a:rPr>
              <a:t>启动与退出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集成环境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2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的安装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2"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安装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系统，需运行系统自带的安装程序</a:t>
            </a:r>
            <a:r>
              <a:rPr lang="en-US" altLang="zh-CN" sz="2800" dirty="0">
                <a:latin typeface="Times New Roman" panose="02020603050405020304" pitchFamily="18" charset="0"/>
              </a:rPr>
              <a:t>setup.exe</a:t>
            </a:r>
            <a:r>
              <a:rPr lang="zh-CN" altLang="en-US" sz="2800" dirty="0">
                <a:latin typeface="Times New Roman" panose="02020603050405020304" pitchFamily="18" charset="0"/>
              </a:rPr>
              <a:t>，可以按照安装提示依次操作。</a:t>
            </a:r>
            <a:endParaRPr lang="en-US" altLang="zh-CN" dirty="0"/>
          </a:p>
          <a:p>
            <a:pPr lvl="2"/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的启动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2" indent="720000"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与一般的</a:t>
            </a:r>
            <a:r>
              <a:rPr lang="en-US" altLang="zh-CN" sz="2800" dirty="0">
                <a:latin typeface="Times New Roman" panose="02020603050405020304" pitchFamily="18" charset="0"/>
              </a:rPr>
              <a:t>Windows</a:t>
            </a:r>
            <a:r>
              <a:rPr lang="zh-CN" altLang="en-US" sz="2800" dirty="0">
                <a:latin typeface="Times New Roman" panose="02020603050405020304" pitchFamily="18" charset="0"/>
              </a:rPr>
              <a:t>程序一样，启动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系统有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种常见方法：</a:t>
            </a:r>
            <a:r>
              <a:rPr lang="en-US" altLang="zh-CN" sz="2800" dirty="0">
                <a:latin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</a:rPr>
              <a:t>）使用</a:t>
            </a:r>
            <a:r>
              <a:rPr lang="en-US" altLang="zh-CN" sz="2800" dirty="0">
                <a:latin typeface="Times New Roman" panose="02020603050405020304" pitchFamily="18" charset="0"/>
              </a:rPr>
              <a:t>Windows</a:t>
            </a:r>
            <a:r>
              <a:rPr lang="zh-CN" altLang="en-US" sz="2800" dirty="0">
                <a:latin typeface="Times New Roman" panose="02020603050405020304" pitchFamily="18" charset="0"/>
              </a:rPr>
              <a:t>“开始”菜单；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）运行</a:t>
            </a:r>
            <a:r>
              <a:rPr lang="en-US" altLang="zh-CN" sz="2800" dirty="0">
                <a:latin typeface="Times New Roman" panose="02020603050405020304" pitchFamily="18" charset="0"/>
              </a:rPr>
              <a:t>MATLAB</a:t>
            </a:r>
            <a:r>
              <a:rPr lang="zh-CN" altLang="en-US" sz="2800" dirty="0">
                <a:latin typeface="Times New Roman" panose="02020603050405020304" pitchFamily="18" charset="0"/>
              </a:rPr>
              <a:t>系统启动程序</a:t>
            </a:r>
            <a:r>
              <a:rPr lang="en-US" altLang="zh-CN" sz="2800" dirty="0">
                <a:latin typeface="Times New Roman" panose="02020603050405020304" pitchFamily="18" charset="0"/>
              </a:rPr>
              <a:t>matlab.exe</a:t>
            </a:r>
            <a:r>
              <a:rPr lang="zh-CN" altLang="en-US" sz="2800" dirty="0">
                <a:latin typeface="Times New Roman" panose="02020603050405020304" pitchFamily="18" charset="0"/>
              </a:rPr>
              <a:t>；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）利用快捷方式。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2" indent="72000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09550-40FB-A8C2-740B-2CDB7B95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153D-D809-4E38-87C0-D9ADEE7A9065}" type="datetime1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0FDF3-94A7-2640-E325-42C40799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杭州师范大学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B38DB-2BDC-13DA-D383-E5B51FA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216A90C7-AC74-4333-8187-77F998D26D04}" type="slidenum">
              <a:rPr lang="zh-CN" altLang="en-US" smtClean="0"/>
              <a:t>9</a:t>
            </a:fld>
            <a:r>
              <a:rPr lang="zh-CN" altLang="en-US"/>
              <a:t>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75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2063</Words>
  <Application>Microsoft Office PowerPoint</Application>
  <PresentationFormat>宽屏</PresentationFormat>
  <Paragraphs>294</Paragraphs>
  <Slides>32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仿宋</vt:lpstr>
      <vt:lpstr>黑体</vt:lpstr>
      <vt:lpstr>隶书</vt:lpstr>
      <vt:lpstr>宋体</vt:lpstr>
      <vt:lpstr>Arial</vt:lpstr>
      <vt:lpstr>Times New Roman</vt:lpstr>
      <vt:lpstr>Wingdings</vt:lpstr>
      <vt:lpstr>Office 主题​​</vt:lpstr>
      <vt:lpstr>Equation</vt:lpstr>
      <vt:lpstr>Matlab程序设计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  <vt:lpstr>第一章：Matlab操作基础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熠</dc:creator>
  <cp:lastModifiedBy>刘 熠</cp:lastModifiedBy>
  <cp:revision>499</cp:revision>
  <dcterms:created xsi:type="dcterms:W3CDTF">2022-12-01T02:00:14Z</dcterms:created>
  <dcterms:modified xsi:type="dcterms:W3CDTF">2022-12-05T11:20:45Z</dcterms:modified>
</cp:coreProperties>
</file>